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9"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1" r:id="rId25"/>
    <p:sldId id="282" r:id="rId26"/>
    <p:sldId id="278" r:id="rId27"/>
    <p:sldId id="283" r:id="rId28"/>
    <p:sldId id="284" r:id="rId29"/>
    <p:sldId id="285" r:id="rId30"/>
    <p:sldId id="286" r:id="rId31"/>
    <p:sldId id="287" r:id="rId32"/>
    <p:sldId id="288" r:id="rId33"/>
    <p:sldId id="26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114" d="100"/>
          <a:sy n="114" d="100"/>
        </p:scale>
        <p:origin x="4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6/5/2023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Strategie e materiali per l’inclusione</a:t>
            </a:r>
          </a:p>
        </p:txBody>
      </p:sp>
      <p:sp>
        <p:nvSpPr>
          <p:cNvPr id="3" name="Sottotitolo 2"/>
          <p:cNvSpPr>
            <a:spLocks noGrp="1"/>
          </p:cNvSpPr>
          <p:nvPr>
            <p:ph type="subTitle" idx="1"/>
          </p:nvPr>
        </p:nvSpPr>
        <p:spPr/>
        <p:txBody>
          <a:bodyPr>
            <a:normAutofit fontScale="77500" lnSpcReduction="20000"/>
          </a:bodyPr>
          <a:lstStyle/>
          <a:p>
            <a:r>
              <a:rPr lang="it-IT" dirty="0"/>
              <a:t>Prof.ssa Claudia Del Pace</a:t>
            </a:r>
          </a:p>
          <a:p>
            <a:r>
              <a:rPr lang="it-IT" dirty="0"/>
              <a:t>Dirigente scolastico</a:t>
            </a:r>
          </a:p>
          <a:p>
            <a:r>
              <a:rPr lang="it-IT" dirty="0"/>
              <a:t>IIS DAGOMARI</a:t>
            </a:r>
          </a:p>
          <a:p>
            <a:r>
              <a:rPr lang="it-IT" dirty="0"/>
              <a:t>Prato</a:t>
            </a:r>
          </a:p>
        </p:txBody>
      </p:sp>
    </p:spTree>
    <p:extLst>
      <p:ext uri="{BB962C8B-B14F-4D97-AF65-F5344CB8AC3E}">
        <p14:creationId xmlns:p14="http://schemas.microsoft.com/office/powerpoint/2010/main" val="67680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Modellaggio</a:t>
            </a:r>
            <a:endParaRPr lang="it-IT" dirty="0"/>
          </a:p>
        </p:txBody>
      </p:sp>
      <p:sp>
        <p:nvSpPr>
          <p:cNvPr id="3" name="Segnaposto contenuto 2"/>
          <p:cNvSpPr>
            <a:spLocks noGrp="1"/>
          </p:cNvSpPr>
          <p:nvPr>
            <p:ph idx="1"/>
          </p:nvPr>
        </p:nvSpPr>
        <p:spPr/>
        <p:txBody>
          <a:bodyPr/>
          <a:lstStyle/>
          <a:p>
            <a:r>
              <a:rPr lang="it-IT" dirty="0"/>
              <a:t>L’abilità viene costruita pian piano con azioni successive per svolgere il compito che viene scomposto in unità</a:t>
            </a:r>
          </a:p>
          <a:p>
            <a:r>
              <a:rPr lang="it-IT" dirty="0"/>
              <a:t>Via via che lo studente acquisisce l’abilità deve essere rinforzato e lodato</a:t>
            </a:r>
          </a:p>
          <a:p>
            <a:r>
              <a:rPr lang="it-IT" dirty="0"/>
              <a:t>Tra prove ed errori lo studente costruisce/modella la sua abilità</a:t>
            </a:r>
          </a:p>
        </p:txBody>
      </p:sp>
    </p:spTree>
    <p:extLst>
      <p:ext uri="{BB962C8B-B14F-4D97-AF65-F5344CB8AC3E}">
        <p14:creationId xmlns:p14="http://schemas.microsoft.com/office/powerpoint/2010/main" val="231004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Concatenamento</a:t>
            </a:r>
          </a:p>
        </p:txBody>
      </p:sp>
      <p:sp>
        <p:nvSpPr>
          <p:cNvPr id="3" name="Segnaposto contenuto 2"/>
          <p:cNvSpPr>
            <a:spLocks noGrp="1"/>
          </p:cNvSpPr>
          <p:nvPr>
            <p:ph idx="1"/>
          </p:nvPr>
        </p:nvSpPr>
        <p:spPr/>
        <p:txBody>
          <a:bodyPr/>
          <a:lstStyle/>
          <a:p>
            <a:r>
              <a:rPr lang="it-IT" dirty="0"/>
              <a:t>Consiste nell’ordinare in sequenze successive una determinata abilità</a:t>
            </a:r>
          </a:p>
          <a:p>
            <a:r>
              <a:rPr lang="it-IT" dirty="0"/>
              <a:t>L’alunno viene aiutato dagli «altri» (compagni, docenti, educatori…) a svolgere quelle sequenze in cui ha difficoltà. Importante che possa svolgere almeno l’ultima sequenza in modo autonomo per arrivare a completare il compito</a:t>
            </a:r>
          </a:p>
          <a:p>
            <a:r>
              <a:rPr lang="it-IT" dirty="0"/>
              <a:t>Per questo la prima azione insegnata è l’ultima della serie risalendo progressivamente fino alla prima utilizzando guida gestuale, guida verbale e guida fisica se necessario</a:t>
            </a:r>
          </a:p>
        </p:txBody>
      </p:sp>
    </p:spTree>
    <p:extLst>
      <p:ext uri="{BB962C8B-B14F-4D97-AF65-F5344CB8AC3E}">
        <p14:creationId xmlns:p14="http://schemas.microsoft.com/office/powerpoint/2010/main" val="426184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Abilità richiesta a un tutor</a:t>
            </a:r>
          </a:p>
        </p:txBody>
      </p:sp>
      <p:sp>
        <p:nvSpPr>
          <p:cNvPr id="3" name="Segnaposto contenuto 2"/>
          <p:cNvSpPr>
            <a:spLocks noGrp="1"/>
          </p:cNvSpPr>
          <p:nvPr>
            <p:ph idx="1"/>
          </p:nvPr>
        </p:nvSpPr>
        <p:spPr/>
        <p:txBody>
          <a:bodyPr>
            <a:normAutofit fontScale="70000" lnSpcReduction="20000"/>
          </a:bodyPr>
          <a:lstStyle/>
          <a:p>
            <a:r>
              <a:rPr lang="it-IT" dirty="0"/>
              <a:t>Preparare accuratamente l’esecuzione di un’azione/spiegazione di un argomento già conosciuto</a:t>
            </a:r>
          </a:p>
          <a:p>
            <a:r>
              <a:rPr lang="it-IT" dirty="0"/>
              <a:t>Eseguire l’azione o spiegare l’argomento con accuratezza</a:t>
            </a:r>
          </a:p>
          <a:p>
            <a:r>
              <a:rPr lang="it-IT" dirty="0"/>
              <a:t>Fare attenzione ai feedback provenienti dal destinatario dell’insegnamento</a:t>
            </a:r>
          </a:p>
          <a:p>
            <a:r>
              <a:rPr lang="it-IT" dirty="0"/>
              <a:t>Incoraggiare e sostenere anche da un punto di vista emotivo evidenziando i progressi e non sottolineando gli errori</a:t>
            </a:r>
          </a:p>
          <a:p>
            <a:r>
              <a:rPr lang="it-IT" dirty="0"/>
              <a:t>Correggere il tiro modificando, semplificando o integrando quanto spiegato</a:t>
            </a:r>
          </a:p>
          <a:p>
            <a:r>
              <a:rPr lang="it-IT" dirty="0"/>
              <a:t>Riflettere sull’argomento dal punto di vista di chi impara e di chi insegna</a:t>
            </a:r>
          </a:p>
          <a:p>
            <a:r>
              <a:rPr lang="it-IT" dirty="0"/>
              <a:t>Verificare l’avvenuto apprendimento ed eventualmente procedere con altre integrazioni</a:t>
            </a:r>
          </a:p>
          <a:p>
            <a:r>
              <a:rPr lang="it-IT" dirty="0"/>
              <a:t>Rinforzare con incoraggiamenti il compagno, che ha evidenziato progressi, per nuove future conquiste</a:t>
            </a:r>
          </a:p>
        </p:txBody>
      </p:sp>
    </p:spTree>
    <p:extLst>
      <p:ext uri="{BB962C8B-B14F-4D97-AF65-F5344CB8AC3E}">
        <p14:creationId xmlns:p14="http://schemas.microsoft.com/office/powerpoint/2010/main" val="3902330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Nessuno studente viene a scuola senza zaino</a:t>
            </a:r>
            <a:br>
              <a:rPr lang="it-IT" dirty="0"/>
            </a:br>
            <a:r>
              <a:rPr lang="it-IT" sz="2000" dirty="0"/>
              <a:t>(da </a:t>
            </a:r>
            <a:r>
              <a:rPr lang="it-IT" sz="2000" dirty="0" err="1"/>
              <a:t>Scatagnini</a:t>
            </a:r>
            <a:r>
              <a:rPr lang="it-IT" sz="2000" dirty="0"/>
              <a:t>, </a:t>
            </a:r>
            <a:r>
              <a:rPr lang="it-IT" sz="2000" dirty="0" err="1"/>
              <a:t>Cramerotti</a:t>
            </a:r>
            <a:r>
              <a:rPr lang="it-IT" sz="2000" dirty="0"/>
              <a:t>, </a:t>
            </a:r>
            <a:r>
              <a:rPr lang="it-IT" sz="2000" dirty="0" err="1"/>
              <a:t>Ianes</a:t>
            </a:r>
            <a:r>
              <a:rPr lang="it-IT" sz="2000" dirty="0"/>
              <a:t>, 2008)</a:t>
            </a:r>
          </a:p>
        </p:txBody>
      </p:sp>
      <p:sp>
        <p:nvSpPr>
          <p:cNvPr id="3" name="Segnaposto contenuto 2"/>
          <p:cNvSpPr>
            <a:spLocks noGrp="1"/>
          </p:cNvSpPr>
          <p:nvPr>
            <p:ph idx="1"/>
          </p:nvPr>
        </p:nvSpPr>
        <p:spPr/>
        <p:txBody>
          <a:bodyPr/>
          <a:lstStyle/>
          <a:p>
            <a:r>
              <a:rPr lang="it-IT" dirty="0"/>
              <a:t>Lo zaino dovrebbe contenere ciò che serve per avere un ruolo attivo a scuola</a:t>
            </a:r>
          </a:p>
          <a:p>
            <a:pPr marL="0" indent="0">
              <a:buNone/>
            </a:pPr>
            <a:r>
              <a:rPr lang="it-IT" dirty="0"/>
              <a:t>Usiamo lo zaino come metafora per introdurre il discorso sulle tecniche operative e i materiali per un’inclusione attiva, per passare dalla TEORIA alla PRASSI</a:t>
            </a:r>
          </a:p>
          <a:p>
            <a:r>
              <a:rPr lang="it-IT" dirty="0"/>
              <a:t>Pertanto parleremo di adattamento di materiali tradizionali, di produzione di materiali originali, di apprendimento significativo e metodo di studio, di apprendimento senza errori</a:t>
            </a:r>
          </a:p>
        </p:txBody>
      </p:sp>
    </p:spTree>
    <p:extLst>
      <p:ext uri="{BB962C8B-B14F-4D97-AF65-F5344CB8AC3E}">
        <p14:creationId xmlns:p14="http://schemas.microsoft.com/office/powerpoint/2010/main" val="384462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Adattamento obiettivi per livelli di difficoltà</a:t>
            </a:r>
          </a:p>
        </p:txBody>
      </p:sp>
      <p:sp>
        <p:nvSpPr>
          <p:cNvPr id="3" name="Segnaposto contenuto 2"/>
          <p:cNvSpPr>
            <a:spLocks noGrp="1"/>
          </p:cNvSpPr>
          <p:nvPr>
            <p:ph idx="1"/>
          </p:nvPr>
        </p:nvSpPr>
        <p:spPr/>
        <p:txBody>
          <a:bodyPr>
            <a:normAutofit lnSpcReduction="10000"/>
          </a:bodyPr>
          <a:lstStyle/>
          <a:p>
            <a:r>
              <a:rPr lang="it-IT" dirty="0"/>
              <a:t>Per consentire a tutti gli studenti di partecipare attivamente alle lezioni è necessario trovare uno o più punti di contatto tra le attività da svolgere in classe e le abilità di ciascun studente. In ogni lezione è possibile trovare qualche elemento che faciliti l’integrazione</a:t>
            </a:r>
          </a:p>
          <a:p>
            <a:r>
              <a:rPr lang="it-IT" dirty="0"/>
              <a:t> tali elementi devono essere trovati di comune accordo tra il docente di sostegno e il docente curricolare nel caso di alunni DVA.</a:t>
            </a:r>
          </a:p>
          <a:p>
            <a:r>
              <a:rPr lang="it-IT" dirty="0"/>
              <a:t>questa integrazione è possibile grazie a materiali di facilitazione e adattamento.</a:t>
            </a:r>
          </a:p>
          <a:p>
            <a:endParaRPr lang="it-IT" dirty="0"/>
          </a:p>
        </p:txBody>
      </p:sp>
    </p:spTree>
    <p:extLst>
      <p:ext uri="{BB962C8B-B14F-4D97-AF65-F5344CB8AC3E}">
        <p14:creationId xmlns:p14="http://schemas.microsoft.com/office/powerpoint/2010/main" val="4540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Facilitazione/Adattamento</a:t>
            </a:r>
          </a:p>
        </p:txBody>
      </p:sp>
      <p:sp>
        <p:nvSpPr>
          <p:cNvPr id="3" name="Segnaposto contenuto 2"/>
          <p:cNvSpPr>
            <a:spLocks noGrp="1"/>
          </p:cNvSpPr>
          <p:nvPr>
            <p:ph idx="1"/>
          </p:nvPr>
        </p:nvSpPr>
        <p:spPr/>
        <p:txBody>
          <a:bodyPr>
            <a:normAutofit fontScale="92500"/>
          </a:bodyPr>
          <a:lstStyle/>
          <a:p>
            <a:r>
              <a:rPr lang="it-IT" dirty="0"/>
              <a:t>La facilitazione va inserita nel processo </a:t>
            </a:r>
            <a:r>
              <a:rPr lang="it-IT" b="1" i="1" dirty="0"/>
              <a:t>input-azione</a:t>
            </a:r>
            <a:r>
              <a:rPr lang="it-IT" dirty="0"/>
              <a:t> dove l’input rappresenta il compito proposto allo studente, e l’azione è costituita da 3 fasi: comprensione, elaborazione, output (risposta dello studente all’input) </a:t>
            </a:r>
          </a:p>
          <a:p>
            <a:pPr marL="0" indent="0">
              <a:buNone/>
            </a:pPr>
            <a:r>
              <a:rPr lang="it-IT" dirty="0"/>
              <a:t>L’adattamento lavora </a:t>
            </a:r>
            <a:r>
              <a:rPr lang="it-IT" b="1" i="1" dirty="0"/>
              <a:t>sull’input</a:t>
            </a:r>
            <a:r>
              <a:rPr lang="it-IT" dirty="0"/>
              <a:t> per facilitare:</a:t>
            </a:r>
          </a:p>
          <a:p>
            <a:r>
              <a:rPr lang="it-IT" dirty="0"/>
              <a:t>la comprensione (usando un linguaggio più semplice, inserendo immagini </a:t>
            </a:r>
            <a:r>
              <a:rPr lang="it-IT" dirty="0" err="1"/>
              <a:t>etc</a:t>
            </a:r>
            <a:r>
              <a:rPr lang="it-IT" dirty="0"/>
              <a:t>)</a:t>
            </a:r>
          </a:p>
          <a:p>
            <a:r>
              <a:rPr lang="it-IT" dirty="0"/>
              <a:t>L’elaborazione (organizzando l’argomento in mappe concettuali)</a:t>
            </a:r>
          </a:p>
          <a:p>
            <a:pPr marL="0" indent="0">
              <a:buNone/>
            </a:pPr>
            <a:r>
              <a:rPr lang="it-IT" dirty="0"/>
              <a:t>L’adattamento lavora </a:t>
            </a:r>
            <a:r>
              <a:rPr lang="it-IT" b="1" i="1" dirty="0"/>
              <a:t>sull’output</a:t>
            </a:r>
            <a:r>
              <a:rPr lang="it-IT" dirty="0"/>
              <a:t> (organizzando  risposte a scelta multipla </a:t>
            </a:r>
            <a:r>
              <a:rPr lang="it-IT" dirty="0" err="1"/>
              <a:t>etc</a:t>
            </a:r>
            <a:r>
              <a:rPr lang="it-IT" dirty="0"/>
              <a:t>)</a:t>
            </a:r>
          </a:p>
        </p:txBody>
      </p:sp>
    </p:spTree>
    <p:extLst>
      <p:ext uri="{BB962C8B-B14F-4D97-AF65-F5344CB8AC3E}">
        <p14:creationId xmlns:p14="http://schemas.microsoft.com/office/powerpoint/2010/main" val="3597321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CINQUE livelli di adattamento</a:t>
            </a:r>
          </a:p>
        </p:txBody>
      </p:sp>
      <p:sp>
        <p:nvSpPr>
          <p:cNvPr id="3" name="Segnaposto contenuto 2"/>
          <p:cNvSpPr>
            <a:spLocks noGrp="1"/>
          </p:cNvSpPr>
          <p:nvPr>
            <p:ph idx="1"/>
          </p:nvPr>
        </p:nvSpPr>
        <p:spPr/>
        <p:txBody>
          <a:bodyPr>
            <a:normAutofit fontScale="77500" lnSpcReduction="20000"/>
          </a:bodyPr>
          <a:lstStyle/>
          <a:p>
            <a:r>
              <a:rPr lang="it-IT" dirty="0"/>
              <a:t>Adattare significa non fornire semplificazioni quando non siano strettamente necessarie e fare adattamenti che non stravolgano il senso del compito ma che diano allo studente BES la possibilità di svolgere il compito insieme ai compagni</a:t>
            </a:r>
          </a:p>
          <a:p>
            <a:pPr marL="0" indent="0">
              <a:buNone/>
            </a:pPr>
            <a:r>
              <a:rPr lang="it-IT" dirty="0"/>
              <a:t>Tenendo presente quanto detto si possono individuare (secondo </a:t>
            </a:r>
            <a:r>
              <a:rPr lang="it-IT" dirty="0" err="1"/>
              <a:t>Scataglini</a:t>
            </a:r>
            <a:r>
              <a:rPr lang="it-IT" dirty="0"/>
              <a:t>, </a:t>
            </a:r>
            <a:r>
              <a:rPr lang="it-IT" dirty="0" err="1"/>
              <a:t>Cramerotti</a:t>
            </a:r>
            <a:r>
              <a:rPr lang="it-IT" dirty="0"/>
              <a:t>, </a:t>
            </a:r>
            <a:r>
              <a:rPr lang="it-IT" dirty="0" err="1"/>
              <a:t>Ianes</a:t>
            </a:r>
            <a:r>
              <a:rPr lang="it-IT" dirty="0"/>
              <a:t>) cinque livelli successivi di adattamento:</a:t>
            </a:r>
          </a:p>
          <a:p>
            <a:pPr marL="0" indent="0">
              <a:buNone/>
            </a:pPr>
            <a:r>
              <a:rPr lang="it-IT" dirty="0"/>
              <a:t>1° livello: sostituzione</a:t>
            </a:r>
          </a:p>
          <a:p>
            <a:pPr marL="0" indent="0">
              <a:buNone/>
            </a:pPr>
            <a:r>
              <a:rPr lang="it-IT" dirty="0"/>
              <a:t>2° livello: facilitazione</a:t>
            </a:r>
          </a:p>
          <a:p>
            <a:pPr marL="0" indent="0">
              <a:buNone/>
            </a:pPr>
            <a:r>
              <a:rPr lang="it-IT" dirty="0"/>
              <a:t>3° livello: semplificazione</a:t>
            </a:r>
          </a:p>
          <a:p>
            <a:pPr marL="0" indent="0">
              <a:buNone/>
            </a:pPr>
            <a:r>
              <a:rPr lang="it-IT" dirty="0"/>
              <a:t>4° livello: scomposizione dei nuclei fondanti</a:t>
            </a:r>
          </a:p>
          <a:p>
            <a:pPr marL="0" indent="0">
              <a:buNone/>
            </a:pPr>
            <a:r>
              <a:rPr lang="it-IT" dirty="0"/>
              <a:t>5° livello: partecipazione alla cultura del compito</a:t>
            </a:r>
          </a:p>
        </p:txBody>
      </p:sp>
    </p:spTree>
    <p:extLst>
      <p:ext uri="{BB962C8B-B14F-4D97-AF65-F5344CB8AC3E}">
        <p14:creationId xmlns:p14="http://schemas.microsoft.com/office/powerpoint/2010/main" val="403581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1° livello: sostituzione</a:t>
            </a:r>
            <a:br>
              <a:rPr lang="it-IT" dirty="0"/>
            </a:br>
            <a:endParaRPr lang="it-IT" dirty="0"/>
          </a:p>
        </p:txBody>
      </p:sp>
      <p:sp>
        <p:nvSpPr>
          <p:cNvPr id="3" name="Segnaposto contenuto 2"/>
          <p:cNvSpPr>
            <a:spLocks noGrp="1"/>
          </p:cNvSpPr>
          <p:nvPr>
            <p:ph idx="1"/>
          </p:nvPr>
        </p:nvSpPr>
        <p:spPr/>
        <p:txBody>
          <a:bodyPr/>
          <a:lstStyle/>
          <a:p>
            <a:pPr marL="0" indent="0">
              <a:buNone/>
            </a:pPr>
            <a:r>
              <a:rPr lang="it-IT" dirty="0"/>
              <a:t>Per rimuovere una difficoltà può essere sufficiente lavorare sull’input attraverso la sostituzione per es. di un brano di antologia con un audio oppure lavorando sull’output dando un questionario a scelta multipla invece di uno a risposta aperta.</a:t>
            </a:r>
          </a:p>
          <a:p>
            <a:pPr marL="0" indent="0">
              <a:buNone/>
            </a:pPr>
            <a:r>
              <a:rPr lang="it-IT" dirty="0"/>
              <a:t>L’adattamento tramite sostituzione fornisce aiuti poco invasivi che non stravolgono il senso del compito</a:t>
            </a:r>
          </a:p>
        </p:txBody>
      </p:sp>
    </p:spTree>
    <p:extLst>
      <p:ext uri="{BB962C8B-B14F-4D97-AF65-F5344CB8AC3E}">
        <p14:creationId xmlns:p14="http://schemas.microsoft.com/office/powerpoint/2010/main" val="216914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r>
              <a:rPr lang="it-IT" dirty="0"/>
              <a:t>2° livello: facilitazione</a:t>
            </a:r>
            <a:br>
              <a:rPr lang="it-IT" dirty="0"/>
            </a:br>
            <a:br>
              <a:rPr lang="it-IT" dirty="0"/>
            </a:br>
            <a:endParaRPr lang="it-IT" dirty="0"/>
          </a:p>
        </p:txBody>
      </p:sp>
      <p:sp>
        <p:nvSpPr>
          <p:cNvPr id="3" name="Segnaposto contenuto 2"/>
          <p:cNvSpPr>
            <a:spLocks noGrp="1"/>
          </p:cNvSpPr>
          <p:nvPr>
            <p:ph idx="1"/>
          </p:nvPr>
        </p:nvSpPr>
        <p:spPr/>
        <p:txBody>
          <a:bodyPr>
            <a:normAutofit fontScale="92500" lnSpcReduction="10000"/>
          </a:bodyPr>
          <a:lstStyle/>
          <a:p>
            <a:r>
              <a:rPr lang="it-IT" u="sng" dirty="0"/>
              <a:t>Facilitare il contesto di apprendimento</a:t>
            </a:r>
            <a:r>
              <a:rPr lang="it-IT" dirty="0"/>
              <a:t>: si può proporre l’attività in un contesto reale (es un esercizio su area e perimetro fatto misurando un’aiuola) piuttosto che in classe oppure la facilitazione attraverso uso di strumenti informatici oppure ancora l’uso di un laboratorio invece dell’aula dove questo sia possibile</a:t>
            </a:r>
          </a:p>
          <a:p>
            <a:r>
              <a:rPr lang="it-IT" u="sng" dirty="0"/>
              <a:t>Facilitare il compito </a:t>
            </a:r>
            <a:r>
              <a:rPr lang="it-IT" dirty="0"/>
              <a:t>invece significa agire sugli aspetti strutturali del compito (modificare la collocazione dello studente, migliorare la luminosità, togliere elementi di disturbo, riorganizzare i tempi, prevedere pause più lunghe nelle fasi di lavoro) oppure agire sui contenuti stessi del compito (aggiungere informazioni senza togliere nulla al compito, uso di mappe, immagini significative o modelli che mostrano come si svolge l’azione)</a:t>
            </a:r>
          </a:p>
        </p:txBody>
      </p:sp>
    </p:spTree>
    <p:extLst>
      <p:ext uri="{BB962C8B-B14F-4D97-AF65-F5344CB8AC3E}">
        <p14:creationId xmlns:p14="http://schemas.microsoft.com/office/powerpoint/2010/main" val="2086534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3° livello: semplificazione</a:t>
            </a:r>
            <a:br>
              <a:rPr lang="it-IT" dirty="0"/>
            </a:br>
            <a:endParaRPr lang="it-IT" dirty="0"/>
          </a:p>
        </p:txBody>
      </p:sp>
      <p:sp>
        <p:nvSpPr>
          <p:cNvPr id="3" name="Segnaposto contenuto 2"/>
          <p:cNvSpPr>
            <a:spLocks noGrp="1"/>
          </p:cNvSpPr>
          <p:nvPr>
            <p:ph idx="1"/>
          </p:nvPr>
        </p:nvSpPr>
        <p:spPr/>
        <p:txBody>
          <a:bodyPr/>
          <a:lstStyle/>
          <a:p>
            <a:r>
              <a:rPr lang="it-IT" dirty="0"/>
              <a:t>Si lavora su uno o più componenti dell’</a:t>
            </a:r>
            <a:r>
              <a:rPr lang="it-IT" b="1" dirty="0"/>
              <a:t>azione</a:t>
            </a:r>
            <a:r>
              <a:rPr lang="it-IT" dirty="0"/>
              <a:t> ovvero </a:t>
            </a:r>
            <a:r>
              <a:rPr lang="it-IT" b="1" i="1" dirty="0"/>
              <a:t>comprensione, rielaborazione e output. </a:t>
            </a:r>
          </a:p>
          <a:p>
            <a:r>
              <a:rPr lang="it-IT" dirty="0"/>
              <a:t>Si interviene quindi sul lessico per renderlo più comprensibile; </a:t>
            </a:r>
          </a:p>
          <a:p>
            <a:r>
              <a:rPr lang="it-IT" dirty="0"/>
              <a:t>si interviene riducendo la complessità concettuale usando materiali più semplici; </a:t>
            </a:r>
          </a:p>
          <a:p>
            <a:r>
              <a:rPr lang="it-IT" dirty="0"/>
              <a:t>si permette di utilizzare strumenti come la calcolatrice. </a:t>
            </a:r>
          </a:p>
          <a:p>
            <a:r>
              <a:rPr lang="it-IT" dirty="0"/>
              <a:t>Si accetta un grado di errore o approssimazione maggiore</a:t>
            </a:r>
          </a:p>
        </p:txBody>
      </p:sp>
    </p:spTree>
    <p:extLst>
      <p:ext uri="{BB962C8B-B14F-4D97-AF65-F5344CB8AC3E}">
        <p14:creationId xmlns:p14="http://schemas.microsoft.com/office/powerpoint/2010/main" val="170660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Nessuno studente viene a scuola solo</a:t>
            </a:r>
          </a:p>
        </p:txBody>
      </p:sp>
      <p:sp>
        <p:nvSpPr>
          <p:cNvPr id="3" name="Segnaposto contenuto 2"/>
          <p:cNvSpPr>
            <a:spLocks noGrp="1"/>
          </p:cNvSpPr>
          <p:nvPr>
            <p:ph idx="1"/>
          </p:nvPr>
        </p:nvSpPr>
        <p:spPr/>
        <p:txBody>
          <a:bodyPr>
            <a:normAutofit fontScale="70000" lnSpcReduction="20000"/>
          </a:bodyPr>
          <a:lstStyle/>
          <a:p>
            <a:r>
              <a:rPr lang="it-IT" dirty="0"/>
              <a:t>Partiamo da questa considerazione che sembra scontata!</a:t>
            </a:r>
          </a:p>
          <a:p>
            <a:pPr marL="0" indent="0">
              <a:buNone/>
            </a:pPr>
            <a:r>
              <a:rPr lang="it-IT" dirty="0"/>
              <a:t>La presenza degli altri rappresenta un valore/una risorsa per l’inclusione a patto che la scuola riesca a coordinare bene tutte le diversità</a:t>
            </a:r>
          </a:p>
          <a:p>
            <a:pPr marL="0" indent="0">
              <a:buNone/>
            </a:pPr>
            <a:r>
              <a:rPr lang="it-IT" dirty="0"/>
              <a:t>Lo sfondo integratore è quello definito da </a:t>
            </a:r>
            <a:r>
              <a:rPr lang="it-IT" dirty="0" err="1"/>
              <a:t>Ianes</a:t>
            </a:r>
            <a:r>
              <a:rPr lang="it-IT" dirty="0"/>
              <a:t> come «speciale normalità», uno sfondo integratore prevalentemente metodologico, che ci dovrebbe indicare le priorità nelle scelte organizzative e di insegnamento. </a:t>
            </a:r>
          </a:p>
          <a:p>
            <a:pPr marL="0" indent="0">
              <a:buNone/>
            </a:pPr>
            <a:r>
              <a:rPr lang="it-IT" dirty="0"/>
              <a:t>Nella progettazione inclusiva dovremo allora tener presente sia la presenza di eventuali Piani Educativi Individualizzati per alunni con disabilità sia le varie azioni individualizzate rivolte ai vari alunni con altri Bisogni Educativi Speciali. </a:t>
            </a:r>
          </a:p>
          <a:p>
            <a:pPr marL="0" indent="0">
              <a:buNone/>
            </a:pPr>
            <a:r>
              <a:rPr lang="it-IT" dirty="0"/>
              <a:t>Per tutte queste necessità la base metodologica è data dalla speciale normalità che si potrebbe definire come «le aspettative, gli obiettivi, le prassi, le attività rivolte a tutti gli alunni, nessuno escluso, nell’ordinaria offerta formativa, che però si arricchiscono di una specificità tecnica non comune, fondata sui dati scientifici e richiesta dalle nuove complessità dei Bisogni Educativi Speciali» (</a:t>
            </a:r>
            <a:r>
              <a:rPr lang="it-IT" dirty="0" err="1"/>
              <a:t>Ianes</a:t>
            </a:r>
            <a:r>
              <a:rPr lang="it-IT" dirty="0"/>
              <a:t>, 2001).</a:t>
            </a:r>
          </a:p>
        </p:txBody>
      </p:sp>
    </p:spTree>
    <p:extLst>
      <p:ext uri="{BB962C8B-B14F-4D97-AF65-F5344CB8AC3E}">
        <p14:creationId xmlns:p14="http://schemas.microsoft.com/office/powerpoint/2010/main" val="3178908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4° livello: scomposizione dei nuclei fondanti</a:t>
            </a:r>
            <a:br>
              <a:rPr lang="it-IT" dirty="0"/>
            </a:br>
            <a:endParaRPr lang="it-IT" dirty="0"/>
          </a:p>
        </p:txBody>
      </p:sp>
      <p:sp>
        <p:nvSpPr>
          <p:cNvPr id="3" name="Segnaposto contenuto 2"/>
          <p:cNvSpPr>
            <a:spLocks noGrp="1"/>
          </p:cNvSpPr>
          <p:nvPr>
            <p:ph idx="1"/>
          </p:nvPr>
        </p:nvSpPr>
        <p:spPr/>
        <p:txBody>
          <a:bodyPr/>
          <a:lstStyle/>
          <a:p>
            <a:r>
              <a:rPr lang="it-IT" dirty="0"/>
              <a:t>Se i livelli di adattamento precedenti non ottengono i risultati sperati si può passare alla scomposizione dei nuclei fondanti individuando nel percorso curricolare gli </a:t>
            </a:r>
            <a:r>
              <a:rPr lang="it-IT" b="1" i="1" dirty="0"/>
              <a:t>aspetti più significativi/essenziali </a:t>
            </a:r>
            <a:r>
              <a:rPr lang="it-IT" dirty="0"/>
              <a:t>che risultino maggiormente accessibili per lo studente. </a:t>
            </a:r>
          </a:p>
          <a:p>
            <a:r>
              <a:rPr lang="it-IT" dirty="0"/>
              <a:t>Pertanto l’attenzione passa dalle informazioni disciplinari, contenute nei singoli capitoli di un libro di testo, ad aspetti più generali legati all’epistemologia stessa della disciplina</a:t>
            </a:r>
          </a:p>
        </p:txBody>
      </p:sp>
    </p:spTree>
    <p:extLst>
      <p:ext uri="{BB962C8B-B14F-4D97-AF65-F5344CB8AC3E}">
        <p14:creationId xmlns:p14="http://schemas.microsoft.com/office/powerpoint/2010/main" val="2764875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br>
              <a:rPr lang="it-IT" dirty="0"/>
            </a:br>
            <a:r>
              <a:rPr lang="it-IT" dirty="0"/>
              <a:t>5° livello: partecipazione alla cultura del compito</a:t>
            </a:r>
            <a:br>
              <a:rPr lang="it-IT" dirty="0"/>
            </a:br>
            <a:br>
              <a:rPr lang="it-IT" dirty="0"/>
            </a:br>
            <a:endParaRPr lang="it-IT" dirty="0"/>
          </a:p>
        </p:txBody>
      </p:sp>
      <p:sp>
        <p:nvSpPr>
          <p:cNvPr id="3" name="Segnaposto contenuto 2"/>
          <p:cNvSpPr>
            <a:spLocks noGrp="1"/>
          </p:cNvSpPr>
          <p:nvPr>
            <p:ph idx="1"/>
          </p:nvPr>
        </p:nvSpPr>
        <p:spPr/>
        <p:txBody>
          <a:bodyPr>
            <a:normAutofit fontScale="92500" lnSpcReduction="10000"/>
          </a:bodyPr>
          <a:lstStyle/>
          <a:p>
            <a:r>
              <a:rPr lang="it-IT" dirty="0"/>
              <a:t>Questo tipo di adattamento avviene a fronte di disabilità molto gravi. </a:t>
            </a:r>
          </a:p>
          <a:p>
            <a:r>
              <a:rPr lang="it-IT" dirty="0"/>
              <a:t>Si impongono scelte che devono comunque tenere presenti i punti di contatto e che consentano per lo meno la partecipazione alla cultura del compito ovvero che mantengano lo spirito dell’attività. La partecipazione dello studente DVA a questo tipo di attività ha una notevole importanza ai fini dell’inclusione perché costituisce un avvicinamento emotivo alla classe</a:t>
            </a:r>
          </a:p>
          <a:p>
            <a:pPr marL="0" indent="0">
              <a:buNone/>
            </a:pPr>
            <a:r>
              <a:rPr lang="it-IT" dirty="0"/>
              <a:t>Qualunque sia il tipo o i tipi di adattamento che vengono impiegati è sempre bene tenere presente che essi devono consentire agli studenti BES di partecipare in prima persona al percorso educativo della classe!</a:t>
            </a:r>
          </a:p>
        </p:txBody>
      </p:sp>
    </p:spTree>
    <p:extLst>
      <p:ext uri="{BB962C8B-B14F-4D97-AF65-F5344CB8AC3E}">
        <p14:creationId xmlns:p14="http://schemas.microsoft.com/office/powerpoint/2010/main" val="2881817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Apprendimento significativo</a:t>
            </a:r>
          </a:p>
        </p:txBody>
      </p:sp>
      <p:sp>
        <p:nvSpPr>
          <p:cNvPr id="3" name="Segnaposto contenuto 2"/>
          <p:cNvSpPr>
            <a:spLocks noGrp="1"/>
          </p:cNvSpPr>
          <p:nvPr>
            <p:ph idx="1"/>
          </p:nvPr>
        </p:nvSpPr>
        <p:spPr/>
        <p:txBody>
          <a:bodyPr>
            <a:normAutofit fontScale="85000" lnSpcReduction="10000"/>
          </a:bodyPr>
          <a:lstStyle/>
          <a:p>
            <a:r>
              <a:rPr lang="it-IT" dirty="0"/>
              <a:t>Un nuovo oggetto di apprendimento, una nuova conoscenza, una nuova abilità o competenza, una nuova operazione mentale, comunicativa, motoria, ecc. si basa sempre su di un patrimonio di altre conoscenze, competenze, attività, esperienze già vissute dagli alunni, che non sono mai tabula rasa. </a:t>
            </a:r>
          </a:p>
          <a:p>
            <a:r>
              <a:rPr lang="it-IT" dirty="0"/>
              <a:t>L’apprendimento significativo avviene quando il nuovo input si intreccia elaborandosi in modo profondo con ciò che si sa già. </a:t>
            </a:r>
          </a:p>
          <a:p>
            <a:r>
              <a:rPr lang="it-IT" dirty="0"/>
              <a:t>questo patrimonio di conoscenze e competenze va scoperto, portato alla luce, riconosciuto, valorizzato, usato: troppo spesso questo non si fa, e la didattica perde efficacia, soprattutto con quegli alunni che hanno difficoltà, per i quali la valorizzazione e l’utilizzo (cognitivo e motivazionale) delle conoscenze ed esperienze pregresse è un obbligo metodologico</a:t>
            </a:r>
          </a:p>
        </p:txBody>
      </p:sp>
    </p:spTree>
    <p:extLst>
      <p:ext uri="{BB962C8B-B14F-4D97-AF65-F5344CB8AC3E}">
        <p14:creationId xmlns:p14="http://schemas.microsoft.com/office/powerpoint/2010/main" val="3426746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Apprendimento significativo </a:t>
            </a:r>
            <a:br>
              <a:rPr lang="it-IT" dirty="0"/>
            </a:br>
            <a:r>
              <a:rPr lang="it-IT" sz="2200" dirty="0"/>
              <a:t>(</a:t>
            </a:r>
            <a:r>
              <a:rPr lang="it-IT" sz="2200" dirty="0" err="1"/>
              <a:t>Scataglini</a:t>
            </a:r>
            <a:r>
              <a:rPr lang="it-IT" sz="2200" dirty="0"/>
              <a:t>, </a:t>
            </a:r>
            <a:r>
              <a:rPr lang="it-IT" sz="2200" dirty="0" err="1"/>
              <a:t>Cramerotti</a:t>
            </a:r>
            <a:r>
              <a:rPr lang="it-IT" sz="2200" dirty="0"/>
              <a:t>, </a:t>
            </a:r>
            <a:r>
              <a:rPr lang="it-IT" sz="2200" dirty="0" err="1"/>
              <a:t>Ianes</a:t>
            </a:r>
            <a:r>
              <a:rPr lang="it-IT" sz="2200" dirty="0"/>
              <a:t> 2008)</a:t>
            </a:r>
          </a:p>
        </p:txBody>
      </p:sp>
      <p:sp>
        <p:nvSpPr>
          <p:cNvPr id="3" name="Segnaposto contenuto 2"/>
          <p:cNvSpPr>
            <a:spLocks noGrp="1"/>
          </p:cNvSpPr>
          <p:nvPr>
            <p:ph idx="1"/>
          </p:nvPr>
        </p:nvSpPr>
        <p:spPr/>
        <p:txBody>
          <a:bodyPr>
            <a:normAutofit fontScale="85000" lnSpcReduction="10000"/>
          </a:bodyPr>
          <a:lstStyle/>
          <a:p>
            <a:r>
              <a:rPr lang="it-IT" dirty="0"/>
              <a:t>L’abitudine a collegare in modo significativo i nuovi apprendimenti con quanto già posseduto è chiaramente frutto di un’impostazione della didattica legata alla costruzione, tanto più efficace quanto più risulta trasversale a tutti gli ambiti disciplinari e aperta alla condivisione e alle collaborazioni tra studenti (Novak, 2012; Novak e </a:t>
            </a:r>
            <a:r>
              <a:rPr lang="it-IT" dirty="0" err="1"/>
              <a:t>Gowin</a:t>
            </a:r>
            <a:r>
              <a:rPr lang="it-IT" dirty="0"/>
              <a:t>, 1989). </a:t>
            </a:r>
          </a:p>
          <a:p>
            <a:r>
              <a:rPr lang="it-IT" dirty="0"/>
              <a:t>Ponendosi di fronte a un argomento di storia, come di qualunque altra disciplina, è necessario che gli alunni diano insieme una risposta a domande fondamentali quali: </a:t>
            </a:r>
          </a:p>
          <a:p>
            <a:r>
              <a:rPr lang="it-IT" dirty="0"/>
              <a:t>• cosa sappiamo già sull’argomento? • quali informazioni ci sembrano particolarmente interessanti? • quali informazioni ci sembrano, invece, particolarmente difficili? • quali possono essere considerate le informazioni principali fornite dal testo?</a:t>
            </a:r>
          </a:p>
        </p:txBody>
      </p:sp>
    </p:spTree>
    <p:extLst>
      <p:ext uri="{BB962C8B-B14F-4D97-AF65-F5344CB8AC3E}">
        <p14:creationId xmlns:p14="http://schemas.microsoft.com/office/powerpoint/2010/main" val="555924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Apprendimento significativo</a:t>
            </a:r>
          </a:p>
        </p:txBody>
      </p:sp>
      <p:sp>
        <p:nvSpPr>
          <p:cNvPr id="3" name="Segnaposto contenuto 2"/>
          <p:cNvSpPr>
            <a:spLocks noGrp="1"/>
          </p:cNvSpPr>
          <p:nvPr>
            <p:ph idx="1"/>
          </p:nvPr>
        </p:nvSpPr>
        <p:spPr/>
        <p:txBody>
          <a:bodyPr>
            <a:normAutofit/>
          </a:bodyPr>
          <a:lstStyle/>
          <a:p>
            <a:r>
              <a:rPr lang="it-IT" dirty="0"/>
              <a:t>due aspetti essenziali rendono valido uno strumento per imparare in modo significativo le informazioni disciplinari: </a:t>
            </a:r>
          </a:p>
          <a:p>
            <a:r>
              <a:rPr lang="it-IT" dirty="0"/>
              <a:t>la rielaborazione attiva e la partecipazione condivisa. </a:t>
            </a:r>
          </a:p>
          <a:p>
            <a:r>
              <a:rPr lang="it-IT" dirty="0"/>
              <a:t>Anche i libri di testo, nel momento in cui vengono utilizzati in maniera standardizzata per tutti gli alunni senza richiedere una rielaborazione da parte loro, comportano problemi di comprensione, poca motivazione allo studio, disinteresse e difficoltà espressi non solo dagli alunni con deficit e disturbi dell’apprendimento ma spesso anche da quelli considerati più capaci.</a:t>
            </a:r>
          </a:p>
        </p:txBody>
      </p:sp>
    </p:spTree>
    <p:extLst>
      <p:ext uri="{BB962C8B-B14F-4D97-AF65-F5344CB8AC3E}">
        <p14:creationId xmlns:p14="http://schemas.microsoft.com/office/powerpoint/2010/main" val="3301974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Apprendimento significativo</a:t>
            </a:r>
          </a:p>
        </p:txBody>
      </p:sp>
      <p:sp>
        <p:nvSpPr>
          <p:cNvPr id="3" name="Segnaposto contenuto 2"/>
          <p:cNvSpPr>
            <a:spLocks noGrp="1"/>
          </p:cNvSpPr>
          <p:nvPr>
            <p:ph idx="1"/>
          </p:nvPr>
        </p:nvSpPr>
        <p:spPr/>
        <p:txBody>
          <a:bodyPr>
            <a:normAutofit/>
          </a:bodyPr>
          <a:lstStyle/>
          <a:p>
            <a:r>
              <a:rPr lang="it-IT" dirty="0"/>
              <a:t>L’integrazione è un processo che richiede partecipazione e collaborazione, «sostegno» da parte di tutti gli attori che vi partecipano. </a:t>
            </a:r>
          </a:p>
          <a:p>
            <a:r>
              <a:rPr lang="it-IT" dirty="0"/>
              <a:t>Non può il solo insegnante specializzato semplificare le informazioni, oppure procurarsi materiali già semplificati e proporli all’alunno in difficoltà, mentre la classe affronta lo stesso argomento oppure uno simile utilizzando il proprio libro di testo. Tale atteggiamento segna il distacco tra l’operare della classe e quello dell’alunno con bisogni speciali.</a:t>
            </a:r>
          </a:p>
        </p:txBody>
      </p:sp>
    </p:spTree>
    <p:extLst>
      <p:ext uri="{BB962C8B-B14F-4D97-AF65-F5344CB8AC3E}">
        <p14:creationId xmlns:p14="http://schemas.microsoft.com/office/powerpoint/2010/main" val="1124209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Costruzione di materiali didattici per l’inclusione</a:t>
            </a:r>
          </a:p>
        </p:txBody>
      </p:sp>
      <p:sp>
        <p:nvSpPr>
          <p:cNvPr id="3" name="Segnaposto contenuto 2"/>
          <p:cNvSpPr>
            <a:spLocks noGrp="1"/>
          </p:cNvSpPr>
          <p:nvPr>
            <p:ph idx="1"/>
          </p:nvPr>
        </p:nvSpPr>
        <p:spPr/>
        <p:txBody>
          <a:bodyPr>
            <a:normAutofit/>
          </a:bodyPr>
          <a:lstStyle/>
          <a:p>
            <a:r>
              <a:rPr lang="it-IT" dirty="0"/>
              <a:t>la vera inclusione nei percorsi didattici, educativi, emotivi ed esperienziali in classe passa dalla partecipazione attiva, dalla collaborazione e dalla cooperazione. Passa, cioè, da un lavoro di rielaborazione attiva dei materiali didattici condotto in maniera organizzata e condivisa, meglio se per gruppi cooperativi, mantenendo e alimentando la consapevolezza, elemento indispensabile nei processi di apprendimento significativo, che rende i materiali veramente adeguati, motivanti, interessanti (</a:t>
            </a:r>
            <a:r>
              <a:rPr lang="it-IT" dirty="0" err="1"/>
              <a:t>Scataglini</a:t>
            </a:r>
            <a:r>
              <a:rPr lang="it-IT" dirty="0"/>
              <a:t>, </a:t>
            </a:r>
            <a:r>
              <a:rPr lang="it-IT" dirty="0" err="1"/>
              <a:t>Cramerotti</a:t>
            </a:r>
            <a:r>
              <a:rPr lang="it-IT" dirty="0"/>
              <a:t> e </a:t>
            </a:r>
            <a:r>
              <a:rPr lang="it-IT" dirty="0" err="1"/>
              <a:t>Ianes</a:t>
            </a:r>
            <a:r>
              <a:rPr lang="it-IT" dirty="0"/>
              <a:t>, 2008)</a:t>
            </a:r>
          </a:p>
        </p:txBody>
      </p:sp>
    </p:spTree>
    <p:extLst>
      <p:ext uri="{BB962C8B-B14F-4D97-AF65-F5344CB8AC3E}">
        <p14:creationId xmlns:p14="http://schemas.microsoft.com/office/powerpoint/2010/main" val="670715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Costruzione di materiali didattici per l’inclusione</a:t>
            </a:r>
          </a:p>
        </p:txBody>
      </p:sp>
      <p:sp>
        <p:nvSpPr>
          <p:cNvPr id="3" name="Segnaposto contenuto 2"/>
          <p:cNvSpPr>
            <a:spLocks noGrp="1"/>
          </p:cNvSpPr>
          <p:nvPr>
            <p:ph idx="1"/>
          </p:nvPr>
        </p:nvSpPr>
        <p:spPr/>
        <p:txBody>
          <a:bodyPr/>
          <a:lstStyle/>
          <a:p>
            <a:r>
              <a:rPr lang="it-IT" dirty="0"/>
              <a:t>Bisogna far diventare «cantiere» un materiale didattico </a:t>
            </a:r>
          </a:p>
          <a:p>
            <a:r>
              <a:rPr lang="it-IT" dirty="0"/>
              <a:t>vuol dire mettere a disposizione testi illustrati e informazioni a più livelli, una cronologia degli eventi, un glossario che illustri le varie voci specifiche sull’argomento, una tabella riepilogativa e altro ancora. È necessario poi lasciare spazio agli studenti per la ricerca di altre informazioni, per l’arricchimento del testo con altre immagini, per la semplificazione e l’adattamento del testo per i compagni che incontrano difficoltà a causa dell’eccessivo numero di informazioni.</a:t>
            </a:r>
          </a:p>
        </p:txBody>
      </p:sp>
    </p:spTree>
    <p:extLst>
      <p:ext uri="{BB962C8B-B14F-4D97-AF65-F5344CB8AC3E}">
        <p14:creationId xmlns:p14="http://schemas.microsoft.com/office/powerpoint/2010/main" val="3784303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Costruzione di materiali didattici per l’inclusione</a:t>
            </a:r>
          </a:p>
        </p:txBody>
      </p:sp>
      <p:sp>
        <p:nvSpPr>
          <p:cNvPr id="3" name="Segnaposto contenuto 2"/>
          <p:cNvSpPr>
            <a:spLocks noGrp="1"/>
          </p:cNvSpPr>
          <p:nvPr>
            <p:ph idx="1"/>
          </p:nvPr>
        </p:nvSpPr>
        <p:spPr/>
        <p:txBody>
          <a:bodyPr>
            <a:normAutofit lnSpcReduction="10000"/>
          </a:bodyPr>
          <a:lstStyle/>
          <a:p>
            <a:r>
              <a:rPr lang="it-IT" dirty="0"/>
              <a:t>Ogni docente per assicurarsi che ciascun discente possa accedere attivamente e in modo autentico al processo di insegnamento-apprendimento dovrebbe avviare la sua progettazione dell’attività didattica a partire da queste semplicissime domande: </a:t>
            </a:r>
          </a:p>
          <a:p>
            <a:r>
              <a:rPr lang="it-IT" dirty="0"/>
              <a:t>Chi c’è con me in classe? </a:t>
            </a:r>
          </a:p>
          <a:p>
            <a:r>
              <a:rPr lang="it-IT" dirty="0"/>
              <a:t>Di che cosa hanno bisogno i miei alunni per progredire? </a:t>
            </a:r>
          </a:p>
          <a:p>
            <a:r>
              <a:rPr lang="it-IT" dirty="0"/>
              <a:t> Che cosa posso fare e come devo intervenire perché nessuno sia escluso durante l’attività didattica? </a:t>
            </a:r>
          </a:p>
        </p:txBody>
      </p:sp>
    </p:spTree>
    <p:extLst>
      <p:ext uri="{BB962C8B-B14F-4D97-AF65-F5344CB8AC3E}">
        <p14:creationId xmlns:p14="http://schemas.microsoft.com/office/powerpoint/2010/main" val="1761814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Agire sui contenuti</a:t>
            </a:r>
          </a:p>
        </p:txBody>
      </p:sp>
      <p:sp>
        <p:nvSpPr>
          <p:cNvPr id="3" name="Segnaposto contenuto 2"/>
          <p:cNvSpPr>
            <a:spLocks noGrp="1"/>
          </p:cNvSpPr>
          <p:nvPr>
            <p:ph idx="1"/>
          </p:nvPr>
        </p:nvSpPr>
        <p:spPr/>
        <p:txBody>
          <a:bodyPr>
            <a:normAutofit fontScale="77500" lnSpcReduction="20000"/>
          </a:bodyPr>
          <a:lstStyle/>
          <a:p>
            <a:r>
              <a:rPr lang="it-IT" dirty="0"/>
              <a:t>Agendo sul contenuto, il docente ha la possibilità di rendere accessibile il materiale didattico. Per proporre acquisizioni di abilità e conoscenze agli allievi, l’insegnante deve conoscerli a fondo e imparare a individuare le necessarie personalizzazioni perché un qualsiasi contenuto possa risultare di facile accesso per tutti. Ciò guiderà l’individuazione delle modifiche più opportune: </a:t>
            </a:r>
          </a:p>
          <a:p>
            <a:r>
              <a:rPr lang="it-IT" dirty="0"/>
              <a:t>l’allievo con disabilità visiva avrà necessità di “tradurre” i contenuti visivi in modalità per lui agevoli; nel caso della disabilità uditiva sarà necessario prevedere alternative testuali e sottotitolazioni per evitare inaccessibilità di alcuni contenuti video; usare un font </a:t>
            </a:r>
            <a:r>
              <a:rPr lang="it-IT" dirty="0" err="1"/>
              <a:t>dyslexia</a:t>
            </a:r>
            <a:r>
              <a:rPr lang="it-IT" dirty="0"/>
              <a:t> </a:t>
            </a:r>
            <a:r>
              <a:rPr lang="it-IT" dirty="0" err="1"/>
              <a:t>friendly</a:t>
            </a:r>
            <a:r>
              <a:rPr lang="it-IT" dirty="0"/>
              <a:t> consentirebbe un più agevole approccio al testo scritto per gli allievi con Disturbi Specifici di Apprendimento; mappe concettuali, sintesi e schemi potrebbero divenire funzionali anche per i discenti con disabilità intellettiva. Si agisce sui contenuti per rispettare le esigenze dei singoli senza per questo snaturare il materiale o renderlo meno efficace per tutti gli altri studenti presenti in classe</a:t>
            </a:r>
          </a:p>
        </p:txBody>
      </p:sp>
    </p:spTree>
    <p:extLst>
      <p:ext uri="{BB962C8B-B14F-4D97-AF65-F5344CB8AC3E}">
        <p14:creationId xmlns:p14="http://schemas.microsoft.com/office/powerpoint/2010/main" val="110900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Nessuno studente viene a scuola solo</a:t>
            </a:r>
          </a:p>
        </p:txBody>
      </p:sp>
      <p:sp>
        <p:nvSpPr>
          <p:cNvPr id="3" name="Segnaposto contenuto 2"/>
          <p:cNvSpPr>
            <a:spLocks noGrp="1"/>
          </p:cNvSpPr>
          <p:nvPr>
            <p:ph idx="1"/>
          </p:nvPr>
        </p:nvSpPr>
        <p:spPr/>
        <p:txBody>
          <a:bodyPr>
            <a:normAutofit fontScale="92500"/>
          </a:bodyPr>
          <a:lstStyle/>
          <a:p>
            <a:r>
              <a:rPr lang="it-IT" dirty="0"/>
              <a:t>In ciascuna classe si confrontano abilità e difficoltà differenti, interessi e desideri assolutamente personali e originali. Non è pensabile, per questa ragione, contrapporre a una didattica «normale» una «speciale» rivolta all’alunno o agli alunni che manifestano disturbi dell’apprendimento o difficoltà scolastiche. </a:t>
            </a:r>
          </a:p>
          <a:p>
            <a:r>
              <a:rPr lang="it-IT" dirty="0"/>
              <a:t>Creare una spaccatura tra chi segue agevolmente la programmazione comune e chi invece incontra difficoltà nel farlo significa innalzare un muro insormontabile. Integrare tutti gli alunni vuol dire dare a tutti la possibilità di condividere. Vuol dire creare i presupposti perché ciascuno possa stare all’interno di spazi, tempi, gruppi, ma soprattutto di attività comuni (</a:t>
            </a:r>
            <a:r>
              <a:rPr lang="it-IT" dirty="0" err="1"/>
              <a:t>Ianes</a:t>
            </a:r>
            <a:r>
              <a:rPr lang="it-IT" dirty="0"/>
              <a:t>, 2006; </a:t>
            </a:r>
            <a:r>
              <a:rPr lang="it-IT" dirty="0" err="1"/>
              <a:t>Ianes</a:t>
            </a:r>
            <a:r>
              <a:rPr lang="it-IT" dirty="0"/>
              <a:t> e Macchia, 2008)</a:t>
            </a:r>
          </a:p>
        </p:txBody>
      </p:sp>
    </p:spTree>
    <p:extLst>
      <p:ext uri="{BB962C8B-B14F-4D97-AF65-F5344CB8AC3E}">
        <p14:creationId xmlns:p14="http://schemas.microsoft.com/office/powerpoint/2010/main" val="2090868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Agire sulla valutazione</a:t>
            </a:r>
          </a:p>
        </p:txBody>
      </p:sp>
      <p:sp>
        <p:nvSpPr>
          <p:cNvPr id="3" name="Segnaposto contenuto 2"/>
          <p:cNvSpPr>
            <a:spLocks noGrp="1"/>
          </p:cNvSpPr>
          <p:nvPr>
            <p:ph idx="1"/>
          </p:nvPr>
        </p:nvSpPr>
        <p:spPr/>
        <p:txBody>
          <a:bodyPr/>
          <a:lstStyle/>
          <a:p>
            <a:r>
              <a:rPr lang="it-IT" dirty="0"/>
              <a:t>Perché si possa davvero parlare di differenziazione anche i processi valutativi devono saper tenere conto delle particolari caratteristiche dei singoli: non basta una prova standardizzata ma servono compiti autentici. Gli studenti dovrebbero essere posti davanti a problemi da risolvere per usare trasversalmente ciò che hanno acquisito a livello teorico in chiave pratica</a:t>
            </a:r>
          </a:p>
        </p:txBody>
      </p:sp>
    </p:spTree>
    <p:extLst>
      <p:ext uri="{BB962C8B-B14F-4D97-AF65-F5344CB8AC3E}">
        <p14:creationId xmlns:p14="http://schemas.microsoft.com/office/powerpoint/2010/main" val="2019082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Agire sulla tecnologia</a:t>
            </a:r>
          </a:p>
        </p:txBody>
      </p:sp>
      <p:sp>
        <p:nvSpPr>
          <p:cNvPr id="3" name="Segnaposto contenuto 2"/>
          <p:cNvSpPr>
            <a:spLocks noGrp="1"/>
          </p:cNvSpPr>
          <p:nvPr>
            <p:ph idx="1"/>
          </p:nvPr>
        </p:nvSpPr>
        <p:spPr/>
        <p:txBody>
          <a:bodyPr>
            <a:normAutofit fontScale="85000" lnSpcReduction="20000"/>
          </a:bodyPr>
          <a:lstStyle/>
          <a:p>
            <a:r>
              <a:rPr lang="it-IT" dirty="0"/>
              <a:t>Gli insegnanti oggi spesso si ritrovano a dover scegliere tra tradizionale e innovativo viste come posizioni dicotomiche, parallele che non si incontrano mai. </a:t>
            </a:r>
          </a:p>
          <a:p>
            <a:r>
              <a:rPr lang="it-IT" dirty="0"/>
              <a:t>Le vere domande da porsi dovrebbero essere: Come trovare un equilibrio che possa risultare efficace per i miei studenti? Come sfrutto il potenziale tecnologico come strumento inclusivo?</a:t>
            </a:r>
          </a:p>
          <a:p>
            <a:r>
              <a:rPr lang="it-IT" dirty="0"/>
              <a:t>Gli insegnanti più efficaci sono (</a:t>
            </a:r>
            <a:r>
              <a:rPr lang="it-IT" dirty="0" err="1"/>
              <a:t>Tomlinson</a:t>
            </a:r>
            <a:r>
              <a:rPr lang="it-IT" dirty="0"/>
              <a:t>, 2005), coloro che si sono da sempre preoccupati di capire con quali mezzi e modalità poter arrivare a tutti gli studenti. </a:t>
            </a:r>
          </a:p>
          <a:p>
            <a:r>
              <a:rPr lang="it-IT" dirty="0"/>
              <a:t>L’attenzione al contesto, la preparazione la progettazione dei contenuti sono </a:t>
            </a:r>
            <a:r>
              <a:rPr lang="it-IT" dirty="0" err="1"/>
              <a:t>pre</a:t>
            </a:r>
            <a:r>
              <a:rPr lang="it-IT" dirty="0"/>
              <a:t>-requisito necessario per creare il migliore contesto di apprendimento per ciascuna classe. L’uso della tecnologia nel campo della Pedagogia e della Differenziazione didattica potrebbe avere molti scopi</a:t>
            </a:r>
          </a:p>
        </p:txBody>
      </p:sp>
    </p:spTree>
    <p:extLst>
      <p:ext uri="{BB962C8B-B14F-4D97-AF65-F5344CB8AC3E}">
        <p14:creationId xmlns:p14="http://schemas.microsoft.com/office/powerpoint/2010/main" val="4007823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Agire sulla tecnologia</a:t>
            </a:r>
          </a:p>
        </p:txBody>
      </p:sp>
      <p:sp>
        <p:nvSpPr>
          <p:cNvPr id="3" name="Segnaposto contenuto 2"/>
          <p:cNvSpPr>
            <a:spLocks noGrp="1"/>
          </p:cNvSpPr>
          <p:nvPr>
            <p:ph idx="1"/>
          </p:nvPr>
        </p:nvSpPr>
        <p:spPr/>
        <p:txBody>
          <a:bodyPr>
            <a:normAutofit fontScale="92500"/>
          </a:bodyPr>
          <a:lstStyle/>
          <a:p>
            <a:r>
              <a:rPr lang="it-IT" dirty="0"/>
              <a:t>L’approccio alla capacità dei singoli studenti permette di riconoscere l’importanza della qualità del mezzo: non si tratta dello strumento ma di come esso possa amplificare le occasioni di partecipazione e di sviluppo dell’allievo. La tecnologia può aiutare lo studente a migliorare le proprie prestazione in modo efficace quando:</a:t>
            </a:r>
          </a:p>
          <a:p>
            <a:r>
              <a:rPr lang="it-IT" dirty="0"/>
              <a:t>sostiene direttamente le capacità e gli obiettivi che si intendono far raggiungere a ciascun allievo; • promuove l’apprendimento cooperativo e le relazioni efficaci in classe; • contribuisce a migliorare le abilità dello studente, fornisce feedback e guida l’allievo verso l’autonomia; • fa parte integrante dello spazio e della metodologia didattica della classe e non si riduce all’uso sporadico e non coordinato.</a:t>
            </a:r>
          </a:p>
        </p:txBody>
      </p:sp>
    </p:spTree>
    <p:extLst>
      <p:ext uri="{BB962C8B-B14F-4D97-AF65-F5344CB8AC3E}">
        <p14:creationId xmlns:p14="http://schemas.microsoft.com/office/powerpoint/2010/main" val="3862954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Strategie di sostegno in atto</a:t>
            </a:r>
          </a:p>
        </p:txBody>
      </p:sp>
      <p:sp>
        <p:nvSpPr>
          <p:cNvPr id="3" name="Segnaposto contenuto 2"/>
          <p:cNvSpPr>
            <a:spLocks noGrp="1"/>
          </p:cNvSpPr>
          <p:nvPr>
            <p:ph idx="1"/>
          </p:nvPr>
        </p:nvSpPr>
        <p:spPr/>
        <p:txBody>
          <a:bodyPr>
            <a:normAutofit fontScale="92500" lnSpcReduction="20000"/>
          </a:bodyPr>
          <a:lstStyle/>
          <a:p>
            <a:r>
              <a:rPr lang="it-IT" dirty="0"/>
              <a:t>Dividetevi in gruppi</a:t>
            </a:r>
          </a:p>
          <a:p>
            <a:r>
              <a:rPr lang="it-IT" dirty="0"/>
              <a:t> pensate a lezioni effettivamente svolte nelle vostre classi con i vostri alunni (oppure ne inventate una) per vedere come sarebbe possibile migliorarle, cambiarle alla luce di quanto detto</a:t>
            </a:r>
          </a:p>
          <a:p>
            <a:r>
              <a:rPr lang="it-IT" dirty="0"/>
              <a:t>definire obiettivi curricolari e/o trasversali per una classe eterogenea, tenendo conto di molteplici livelli di competenza iniziale e di differenti obiettivi di apprendimento; • delineare una ipotesi di lezione che contenga differenti strategie di differenziazione (es. pluralità di attività e materiali di apprendimento)</a:t>
            </a:r>
          </a:p>
          <a:p>
            <a:r>
              <a:rPr lang="it-IT" dirty="0"/>
              <a:t>Uno del gruppo dovrà relazionare l’attività scelta riportando le riflessioni del gruppo e/o gli aggiustamenti che il gruppo ha apportato</a:t>
            </a:r>
          </a:p>
        </p:txBody>
      </p:sp>
    </p:spTree>
    <p:extLst>
      <p:ext uri="{BB962C8B-B14F-4D97-AF65-F5344CB8AC3E}">
        <p14:creationId xmlns:p14="http://schemas.microsoft.com/office/powerpoint/2010/main" val="322306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altri e le strategie di aiuto</a:t>
            </a:r>
          </a:p>
        </p:txBody>
      </p:sp>
      <p:sp>
        <p:nvSpPr>
          <p:cNvPr id="3" name="Segnaposto contenuto 2"/>
          <p:cNvSpPr>
            <a:spLocks noGrp="1"/>
          </p:cNvSpPr>
          <p:nvPr>
            <p:ph idx="1"/>
          </p:nvPr>
        </p:nvSpPr>
        <p:spPr/>
        <p:txBody>
          <a:bodyPr/>
          <a:lstStyle/>
          <a:p>
            <a:pPr marL="0" indent="0">
              <a:buNone/>
            </a:pPr>
            <a:r>
              <a:rPr lang="it-IT" dirty="0"/>
              <a:t>Esistono molte strategie in cui «gli altri» (alunni, docenti, </a:t>
            </a:r>
            <a:r>
              <a:rPr lang="it-IT" dirty="0" err="1"/>
              <a:t>ata</a:t>
            </a:r>
            <a:r>
              <a:rPr lang="it-IT" dirty="0"/>
              <a:t>, educatori </a:t>
            </a:r>
            <a:r>
              <a:rPr lang="it-IT" dirty="0" err="1"/>
              <a:t>etc</a:t>
            </a:r>
            <a:r>
              <a:rPr lang="it-IT" dirty="0"/>
              <a:t>…) forniscono aiuti agli studenti BES.</a:t>
            </a:r>
          </a:p>
          <a:p>
            <a:pPr marL="0" indent="0">
              <a:buNone/>
            </a:pPr>
            <a:r>
              <a:rPr lang="it-IT" dirty="0"/>
              <a:t>Tali aiuti devono avere lo scopo di facilitare l’esecuzione di un compito. L’importante è calibrare l’aiuto:</a:t>
            </a:r>
          </a:p>
          <a:p>
            <a:r>
              <a:rPr lang="it-IT" dirty="0"/>
              <a:t>Aiuti troppo blandi non hanno effetti utili sull’esecuzione del compito</a:t>
            </a:r>
          </a:p>
          <a:p>
            <a:r>
              <a:rPr lang="it-IT" dirty="0"/>
              <a:t>Aiuti eccessivi bloccano i progressi e demotivano o fiaccano l’autostima</a:t>
            </a:r>
          </a:p>
        </p:txBody>
      </p:sp>
    </p:spTree>
    <p:extLst>
      <p:ext uri="{BB962C8B-B14F-4D97-AF65-F5344CB8AC3E}">
        <p14:creationId xmlns:p14="http://schemas.microsoft.com/office/powerpoint/2010/main" val="423677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altri e le strategie di aiuto</a:t>
            </a:r>
          </a:p>
        </p:txBody>
      </p:sp>
      <p:sp>
        <p:nvSpPr>
          <p:cNvPr id="3" name="Segnaposto contenuto 2"/>
          <p:cNvSpPr>
            <a:spLocks noGrp="1"/>
          </p:cNvSpPr>
          <p:nvPr>
            <p:ph idx="1"/>
          </p:nvPr>
        </p:nvSpPr>
        <p:spPr/>
        <p:txBody>
          <a:bodyPr/>
          <a:lstStyle/>
          <a:p>
            <a:r>
              <a:rPr lang="it-IT" dirty="0"/>
              <a:t>Gli aiuti devono essere tali da poter essere gradualmente attenuati con il crescere delle abilità dello studente, fino a scomparire per quelle attività per le quali lo studente mostra di essere autonomo.</a:t>
            </a:r>
          </a:p>
        </p:txBody>
      </p:sp>
    </p:spTree>
    <p:extLst>
      <p:ext uri="{BB962C8B-B14F-4D97-AF65-F5344CB8AC3E}">
        <p14:creationId xmlns:p14="http://schemas.microsoft.com/office/powerpoint/2010/main" val="117954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Aiuti normali e aiuti speciali</a:t>
            </a:r>
            <a:br>
              <a:rPr lang="it-IT" dirty="0"/>
            </a:br>
            <a:r>
              <a:rPr lang="it-IT" sz="1800" dirty="0"/>
              <a:t>(fonte </a:t>
            </a:r>
            <a:r>
              <a:rPr lang="it-IT" sz="1800" dirty="0" err="1"/>
              <a:t>Ianes</a:t>
            </a:r>
            <a:r>
              <a:rPr lang="it-IT" sz="1800" dirty="0"/>
              <a:t>, 2005-2006)</a:t>
            </a:r>
          </a:p>
        </p:txBody>
      </p:sp>
      <p:sp>
        <p:nvSpPr>
          <p:cNvPr id="3" name="Segnaposto contenuto 2"/>
          <p:cNvSpPr>
            <a:spLocks noGrp="1"/>
          </p:cNvSpPr>
          <p:nvPr>
            <p:ph idx="1"/>
          </p:nvPr>
        </p:nvSpPr>
        <p:spPr/>
        <p:txBody>
          <a:bodyPr/>
          <a:lstStyle/>
          <a:p>
            <a:r>
              <a:rPr lang="it-IT" dirty="0"/>
              <a:t>Esistono diversi tipi di aiuti alcuni che prevedono un sostegno con un alto livello di «specialità», altri che possono essere normali routine didattiche pertanto utili a tutta la classe.</a:t>
            </a:r>
          </a:p>
          <a:p>
            <a:r>
              <a:rPr lang="it-IT" dirty="0"/>
              <a:t>Gli aiuti che vengono elencati prevedono tutti la risorsa «altri». </a:t>
            </a:r>
          </a:p>
          <a:p>
            <a:r>
              <a:rPr lang="it-IT" dirty="0"/>
              <a:t>L’elencazione procede dalle strategie meno invasive a quelle che prevedono un livello maggiore di aiuti</a:t>
            </a:r>
          </a:p>
        </p:txBody>
      </p:sp>
    </p:spTree>
    <p:extLst>
      <p:ext uri="{BB962C8B-B14F-4D97-AF65-F5344CB8AC3E}">
        <p14:creationId xmlns:p14="http://schemas.microsoft.com/office/powerpoint/2010/main" val="358476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Aiuti normali e aiuti speciali</a:t>
            </a:r>
            <a:br>
              <a:rPr lang="it-IT" dirty="0"/>
            </a:br>
            <a:r>
              <a:rPr lang="it-IT" sz="1800" dirty="0"/>
              <a:t>(fonte </a:t>
            </a:r>
            <a:r>
              <a:rPr lang="it-IT" sz="1800" dirty="0" err="1"/>
              <a:t>Ianes</a:t>
            </a:r>
            <a:r>
              <a:rPr lang="it-IT" sz="1800" dirty="0"/>
              <a:t>, 2005-2006)</a:t>
            </a:r>
            <a:endParaRPr lang="it-IT" dirty="0"/>
          </a:p>
        </p:txBody>
      </p:sp>
      <p:sp>
        <p:nvSpPr>
          <p:cNvPr id="3" name="Segnaposto contenuto 2"/>
          <p:cNvSpPr>
            <a:spLocks noGrp="1"/>
          </p:cNvSpPr>
          <p:nvPr>
            <p:ph idx="1"/>
          </p:nvPr>
        </p:nvSpPr>
        <p:spPr/>
        <p:txBody>
          <a:bodyPr>
            <a:normAutofit fontScale="55000" lnSpcReduction="20000"/>
          </a:bodyPr>
          <a:lstStyle/>
          <a:p>
            <a:r>
              <a:rPr lang="it-IT" b="1" dirty="0"/>
              <a:t>Costruzione e uso di materiali didattici di aiuto</a:t>
            </a:r>
            <a:r>
              <a:rPr lang="it-IT" dirty="0"/>
              <a:t>: modalità di aiuto che deve far parte delle abitudini di ciascuna classe. Costruire e utilizzare materiali di aiuto permette a tutti gli studenti della classe di raggiungere una maggiore consapevolezza negli argomenti di studio. Permette inoltre di conoscere meglio le proprie difficoltà e quelle dei compagni. Questa modalità di lavoro in classe promuove </a:t>
            </a:r>
            <a:r>
              <a:rPr lang="it-IT" i="1" u="sng" dirty="0"/>
              <a:t>apprendimenti significativi</a:t>
            </a:r>
          </a:p>
          <a:p>
            <a:r>
              <a:rPr lang="it-IT" b="1" dirty="0"/>
              <a:t>Integrazione delle informazioni fornite dal docente e </a:t>
            </a:r>
            <a:r>
              <a:rPr lang="it-IT" b="1" i="1" dirty="0"/>
              <a:t>prevenzione delle risposte errate</a:t>
            </a:r>
            <a:r>
              <a:rPr lang="it-IT" dirty="0"/>
              <a:t>: quando un compito risulta troppo difficile è possibile integrare le informazioni attraverso semplici indicazioni aggiuntive. All’integrazione è bene aggiungere la prevenzione dell’errore ovvero piccole strategie che impediscono di fatto l’errore. Questa strategia funziona bene in un contesto di grande empatia tra docenti e alunni e tra i compagni della classe. Basterà uno sguardo o una parola per suggerire, indirizzare e prevenire l’errore</a:t>
            </a:r>
          </a:p>
          <a:p>
            <a:r>
              <a:rPr lang="it-IT" b="1" dirty="0"/>
              <a:t>Aiuto verbale: </a:t>
            </a:r>
            <a:r>
              <a:rPr lang="it-IT" dirty="0"/>
              <a:t>consiste nel fornire indicazioni operative via via che lo studente svolge il compito. Questo può essere fatto dal docente o da un compagno e deve essere attenuato con la diminuzione delle informazioni fornite, man mano che lo studente aumenta le capacità di svolgere il compito</a:t>
            </a:r>
          </a:p>
          <a:p>
            <a:r>
              <a:rPr lang="it-IT" b="1" dirty="0"/>
              <a:t>Guida gestuale: </a:t>
            </a:r>
            <a:r>
              <a:rPr lang="it-IT" dirty="0"/>
              <a:t>con questo tipo di aiuto si mostra all’alunno come si fa un compito</a:t>
            </a:r>
          </a:p>
          <a:p>
            <a:r>
              <a:rPr lang="it-IT" b="1" dirty="0"/>
              <a:t>Guida fisica: </a:t>
            </a:r>
            <a:r>
              <a:rPr lang="it-IT" dirty="0"/>
              <a:t>aiuto piuttosto intuitivo che consisterà nel guidare fisicamente lo studente quando gli aiuti sopra elencati non sono sufficienti. Si ricorrerà per esempio ad aiutare lo studente a muovere un mouse, a tracciare una linea sul foglio etc. Si tratta ovviamente di un tipo di aiuto di alto livello</a:t>
            </a:r>
          </a:p>
        </p:txBody>
      </p:sp>
    </p:spTree>
    <p:extLst>
      <p:ext uri="{BB962C8B-B14F-4D97-AF65-F5344CB8AC3E}">
        <p14:creationId xmlns:p14="http://schemas.microsoft.com/office/powerpoint/2010/main" val="399013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Aiuti normali e aiuti speciali</a:t>
            </a:r>
            <a:br>
              <a:rPr lang="it-IT" dirty="0"/>
            </a:br>
            <a:r>
              <a:rPr lang="it-IT" sz="1800" dirty="0"/>
              <a:t>(fonte </a:t>
            </a:r>
            <a:r>
              <a:rPr lang="it-IT" sz="1800" dirty="0" err="1"/>
              <a:t>Ianes</a:t>
            </a:r>
            <a:r>
              <a:rPr lang="it-IT" sz="1800" dirty="0"/>
              <a:t>, 2005-2006)</a:t>
            </a:r>
            <a:endParaRPr lang="it-IT" dirty="0"/>
          </a:p>
        </p:txBody>
      </p:sp>
      <p:sp>
        <p:nvSpPr>
          <p:cNvPr id="3" name="Segnaposto contenuto 2"/>
          <p:cNvSpPr>
            <a:spLocks noGrp="1"/>
          </p:cNvSpPr>
          <p:nvPr>
            <p:ph idx="1"/>
          </p:nvPr>
        </p:nvSpPr>
        <p:spPr/>
        <p:txBody>
          <a:bodyPr>
            <a:normAutofit fontScale="92500" lnSpcReduction="20000"/>
          </a:bodyPr>
          <a:lstStyle/>
          <a:p>
            <a:r>
              <a:rPr lang="it-IT" dirty="0"/>
              <a:t>Tutte le strategie di aiuto, sia quelle utilizzate per tutta la classe che quelle per gli studenti BES, devono essere utilizzate in modo strategico e dinamico in modo da stimolare la generalizzazione delle abilità anche in altri contesti. Inoltre è importante che le risorse siano tutti gli studenti, tutti gli «altri» di cui si è detto.</a:t>
            </a:r>
          </a:p>
          <a:p>
            <a:pPr marL="0" indent="0">
              <a:buNone/>
            </a:pPr>
            <a:r>
              <a:rPr lang="it-IT" dirty="0"/>
              <a:t>Combinando in modo strategico i tipi di aiuti è possibile creare varie strategie per l’acquisizione di abilità e competenze tra cui:</a:t>
            </a:r>
          </a:p>
          <a:p>
            <a:r>
              <a:rPr lang="it-IT" dirty="0" err="1"/>
              <a:t>Modeling</a:t>
            </a:r>
            <a:r>
              <a:rPr lang="it-IT" dirty="0"/>
              <a:t>/modellamento</a:t>
            </a:r>
          </a:p>
          <a:p>
            <a:r>
              <a:rPr lang="it-IT" dirty="0" err="1"/>
              <a:t>Modellaggio</a:t>
            </a:r>
            <a:endParaRPr lang="it-IT" dirty="0"/>
          </a:p>
          <a:p>
            <a:r>
              <a:rPr lang="it-IT" dirty="0"/>
              <a:t>Concatenamento</a:t>
            </a:r>
          </a:p>
        </p:txBody>
      </p:sp>
    </p:spTree>
    <p:extLst>
      <p:ext uri="{BB962C8B-B14F-4D97-AF65-F5344CB8AC3E}">
        <p14:creationId xmlns:p14="http://schemas.microsoft.com/office/powerpoint/2010/main" val="140821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Modeling</a:t>
            </a:r>
            <a:r>
              <a:rPr lang="it-IT" dirty="0"/>
              <a:t>/modellamento</a:t>
            </a:r>
          </a:p>
        </p:txBody>
      </p:sp>
      <p:sp>
        <p:nvSpPr>
          <p:cNvPr id="3" name="Segnaposto contenuto 2"/>
          <p:cNvSpPr>
            <a:spLocks noGrp="1"/>
          </p:cNvSpPr>
          <p:nvPr>
            <p:ph idx="1"/>
          </p:nvPr>
        </p:nvSpPr>
        <p:spPr/>
        <p:txBody>
          <a:bodyPr>
            <a:normAutofit fontScale="92500"/>
          </a:bodyPr>
          <a:lstStyle/>
          <a:p>
            <a:r>
              <a:rPr lang="it-IT" dirty="0"/>
              <a:t>Si mostra allo studente come fare il compito</a:t>
            </a:r>
          </a:p>
          <a:p>
            <a:r>
              <a:rPr lang="it-IT" dirty="0"/>
              <a:t>Contemporaneamente si danno indicazioni con materiali di facilitazione adeguati</a:t>
            </a:r>
          </a:p>
          <a:p>
            <a:r>
              <a:rPr lang="it-IT" dirty="0"/>
              <a:t>L’alunno viene invitato a fare tentativi vari di esecuzione del compito</a:t>
            </a:r>
          </a:p>
          <a:p>
            <a:r>
              <a:rPr lang="it-IT" dirty="0"/>
              <a:t>Il docente o i compagni fanno da </a:t>
            </a:r>
            <a:r>
              <a:rPr lang="it-IT" b="1" dirty="0"/>
              <a:t>tutor</a:t>
            </a:r>
            <a:r>
              <a:rPr lang="it-IT" dirty="0"/>
              <a:t> e rinforzano adeguatamente i progressi</a:t>
            </a:r>
          </a:p>
          <a:p>
            <a:r>
              <a:rPr lang="it-IT" dirty="0"/>
              <a:t>I compagni come dimostratori possono a loro volta consolidare il loro apprendimento e avere maggiore consapevolezza di esso</a:t>
            </a:r>
          </a:p>
        </p:txBody>
      </p:sp>
    </p:spTree>
    <p:extLst>
      <p:ext uri="{BB962C8B-B14F-4D97-AF65-F5344CB8AC3E}">
        <p14:creationId xmlns:p14="http://schemas.microsoft.com/office/powerpoint/2010/main" val="13018798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392</TotalTime>
  <Words>3201</Words>
  <Application>Microsoft Office PowerPoint</Application>
  <PresentationFormat>Widescreen</PresentationFormat>
  <Paragraphs>144</Paragraphs>
  <Slides>33</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33</vt:i4>
      </vt:variant>
    </vt:vector>
  </HeadingPairs>
  <TitlesOfParts>
    <vt:vector size="36" baseType="lpstr">
      <vt:lpstr>Arial</vt:lpstr>
      <vt:lpstr>Garamond</vt:lpstr>
      <vt:lpstr>Organico</vt:lpstr>
      <vt:lpstr>Strategie e materiali per l’inclusione</vt:lpstr>
      <vt:lpstr>Nessuno studente viene a scuola solo</vt:lpstr>
      <vt:lpstr>Nessuno studente viene a scuola solo</vt:lpstr>
      <vt:lpstr>Gli altri e le strategie di aiuto</vt:lpstr>
      <vt:lpstr>Gli altri e le strategie di aiuto</vt:lpstr>
      <vt:lpstr>Aiuti normali e aiuti speciali (fonte Ianes, 2005-2006)</vt:lpstr>
      <vt:lpstr>Aiuti normali e aiuti speciali (fonte Ianes, 2005-2006)</vt:lpstr>
      <vt:lpstr>Aiuti normali e aiuti speciali (fonte Ianes, 2005-2006)</vt:lpstr>
      <vt:lpstr>Modeling/modellamento</vt:lpstr>
      <vt:lpstr>Modellaggio</vt:lpstr>
      <vt:lpstr>Concatenamento</vt:lpstr>
      <vt:lpstr>Abilità richiesta a un tutor</vt:lpstr>
      <vt:lpstr>Nessuno studente viene a scuola senza zaino (da Scatagnini, Cramerotti, Ianes, 2008)</vt:lpstr>
      <vt:lpstr>Adattamento obiettivi per livelli di difficoltà</vt:lpstr>
      <vt:lpstr>Facilitazione/Adattamento</vt:lpstr>
      <vt:lpstr>CINQUE livelli di adattamento</vt:lpstr>
      <vt:lpstr>1° livello: sostituzione </vt:lpstr>
      <vt:lpstr> 2° livello: facilitazione  </vt:lpstr>
      <vt:lpstr>3° livello: semplificazione </vt:lpstr>
      <vt:lpstr>4° livello: scomposizione dei nuclei fondanti </vt:lpstr>
      <vt:lpstr>  5° livello: partecipazione alla cultura del compito  </vt:lpstr>
      <vt:lpstr>Apprendimento significativo</vt:lpstr>
      <vt:lpstr>Apprendimento significativo  (Scataglini, Cramerotti, Ianes 2008)</vt:lpstr>
      <vt:lpstr>Apprendimento significativo</vt:lpstr>
      <vt:lpstr>Apprendimento significativo</vt:lpstr>
      <vt:lpstr>Costruzione di materiali didattici per l’inclusione</vt:lpstr>
      <vt:lpstr>Costruzione di materiali didattici per l’inclusione</vt:lpstr>
      <vt:lpstr>Costruzione di materiali didattici per l’inclusione</vt:lpstr>
      <vt:lpstr>Agire sui contenuti</vt:lpstr>
      <vt:lpstr>Agire sulla valutazione</vt:lpstr>
      <vt:lpstr>Agire sulla tecnologia</vt:lpstr>
      <vt:lpstr>Agire sulla tecnologia</vt:lpstr>
      <vt:lpstr>Strategie di sostegno in atto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 e materiali per l’inclusione</dc:title>
  <dc:creator>Account Microsoft</dc:creator>
  <cp:lastModifiedBy>PCSEG12</cp:lastModifiedBy>
  <cp:revision>74</cp:revision>
  <dcterms:created xsi:type="dcterms:W3CDTF">2023-05-06T15:54:29Z</dcterms:created>
  <dcterms:modified xsi:type="dcterms:W3CDTF">2023-06-05T09:52:54Z</dcterms:modified>
</cp:coreProperties>
</file>