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2E7F1-D4C6-4503-A071-E76D8201A343}" type="datetimeFigureOut">
              <a:rPr lang="it-IT" smtClean="0"/>
              <a:pPr/>
              <a:t>12/02/2023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3B9E7-0887-49B6-AA58-D9E0482D53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2E7F1-D4C6-4503-A071-E76D8201A343}" type="datetimeFigureOut">
              <a:rPr lang="it-IT" smtClean="0"/>
              <a:pPr/>
              <a:t>12/02/2023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3B9E7-0887-49B6-AA58-D9E0482D53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2E7F1-D4C6-4503-A071-E76D8201A343}" type="datetimeFigureOut">
              <a:rPr lang="it-IT" smtClean="0"/>
              <a:pPr/>
              <a:t>12/02/2023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3B9E7-0887-49B6-AA58-D9E0482D53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2E7F1-D4C6-4503-A071-E76D8201A343}" type="datetimeFigureOut">
              <a:rPr lang="it-IT" smtClean="0"/>
              <a:pPr/>
              <a:t>12/02/2023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3B9E7-0887-49B6-AA58-D9E0482D53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2E7F1-D4C6-4503-A071-E76D8201A343}" type="datetimeFigureOut">
              <a:rPr lang="it-IT" smtClean="0"/>
              <a:pPr/>
              <a:t>12/02/2023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3B9E7-0887-49B6-AA58-D9E0482D53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2E7F1-D4C6-4503-A071-E76D8201A343}" type="datetimeFigureOut">
              <a:rPr lang="it-IT" smtClean="0"/>
              <a:pPr/>
              <a:t>12/02/2023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3B9E7-0887-49B6-AA58-D9E0482D53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2E7F1-D4C6-4503-A071-E76D8201A343}" type="datetimeFigureOut">
              <a:rPr lang="it-IT" smtClean="0"/>
              <a:pPr/>
              <a:t>12/02/2023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3B9E7-0887-49B6-AA58-D9E0482D53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2E7F1-D4C6-4503-A071-E76D8201A343}" type="datetimeFigureOut">
              <a:rPr lang="it-IT" smtClean="0"/>
              <a:pPr/>
              <a:t>12/02/2023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3B9E7-0887-49B6-AA58-D9E0482D53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2E7F1-D4C6-4503-A071-E76D8201A343}" type="datetimeFigureOut">
              <a:rPr lang="it-IT" smtClean="0"/>
              <a:pPr/>
              <a:t>12/02/2023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3B9E7-0887-49B6-AA58-D9E0482D53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2E7F1-D4C6-4503-A071-E76D8201A343}" type="datetimeFigureOut">
              <a:rPr lang="it-IT" smtClean="0"/>
              <a:pPr/>
              <a:t>12/02/2023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3B9E7-0887-49B6-AA58-D9E0482D53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2E7F1-D4C6-4503-A071-E76D8201A343}" type="datetimeFigureOut">
              <a:rPr lang="it-IT" smtClean="0"/>
              <a:pPr/>
              <a:t>12/02/2023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3B9E7-0887-49B6-AA58-D9E0482D533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712E7F1-D4C6-4503-A071-E76D8201A343}" type="datetimeFigureOut">
              <a:rPr lang="it-IT" smtClean="0"/>
              <a:pPr/>
              <a:t>12/02/2023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A43B9E7-0887-49B6-AA58-D9E0482D533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L’ambiente di apprendimento.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Docente </a:t>
            </a:r>
            <a:r>
              <a:rPr lang="it-IT" dirty="0" err="1" smtClean="0"/>
              <a:t>Lucirino</a:t>
            </a:r>
            <a:r>
              <a:rPr lang="it-IT" dirty="0" smtClean="0"/>
              <a:t> </a:t>
            </a:r>
            <a:r>
              <a:rPr lang="it-IT" dirty="0" smtClean="0"/>
              <a:t>Emanuela Antonella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 necessità è quella </a:t>
            </a:r>
            <a:r>
              <a:rPr lang="it-IT" dirty="0" err="1" smtClean="0"/>
              <a:t>gia’</a:t>
            </a:r>
            <a:r>
              <a:rPr lang="it-IT" dirty="0" smtClean="0"/>
              <a:t> considerata nelle Linee guida del 2013 per la scuola dell’Infanzia e del primo ciclo, ovvero è quella di costruire ambienti plastici  e flessibili funzionali a sistemi di insegnamento e apprendimento sempre </a:t>
            </a:r>
            <a:r>
              <a:rPr lang="it-IT" dirty="0" err="1" smtClean="0"/>
              <a:t>piu’</a:t>
            </a:r>
            <a:r>
              <a:rPr lang="it-IT" dirty="0" smtClean="0"/>
              <a:t> avanzati dove l’organizzazione di spazi e tempi diventa prioritario nel rispetto del benessere psicofisico del bambino.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Nella scuola del primo ciclo come quella del secondo, ormai, si è diffusa la creazione di luoghi di apprendimento virtuali ove la figura del docente è quella del facilitatore e del supervisore che guida all’apprendimento gli studenti attraverso l’uso personale ma anche di gruppo di strumenti quali la LIM (Lavagna Interattiva Multimediale), chat-line, blog, forum, ecc. tutto </a:t>
            </a:r>
            <a:r>
              <a:rPr lang="it-IT" dirty="0" err="1" smtClean="0"/>
              <a:t>cio’</a:t>
            </a:r>
            <a:r>
              <a:rPr lang="it-IT" dirty="0" smtClean="0"/>
              <a:t> teso a favorire un interscambio che sia proficuo all’acquisizione di conoscenze e allo sviluppo di competenze, nel rispetto dei differenti stili cognitivi e bisogni </a:t>
            </a:r>
            <a:r>
              <a:rPr lang="it-IT" smtClean="0"/>
              <a:t>educativi differenti.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Questo è un ambiente di apprendimento?</a:t>
            </a:r>
            <a:endParaRPr lang="it-IT" dirty="0"/>
          </a:p>
        </p:txBody>
      </p:sp>
      <p:pic>
        <p:nvPicPr>
          <p:cNvPr id="4" name="Segnaposto contenuto 3" descr="IMG-20210421-WA006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9510" y="530225"/>
            <a:ext cx="5591018" cy="418782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L’azione educativa posta in essere dal docente, prima si svolgeva esclusivamente nello spazio fisico dell’aula secondo l’architettura della lezione frontale.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Questa come la possiamo definire?</a:t>
            </a:r>
            <a:endParaRPr lang="it-IT" dirty="0"/>
          </a:p>
        </p:txBody>
      </p:sp>
      <p:pic>
        <p:nvPicPr>
          <p:cNvPr id="6" name="Segnaposto contenuto 5" descr="IMG-20210421-WA00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1071546"/>
            <a:ext cx="5572164" cy="300172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Oggi, le innovazioni tecnologiche hanno contribuito a riconsiderare il concetto di ambiente di apprendimento anche in considerazione di quanto stabilito nella L.107/2015 che, istituendo il Piano nazionale Scuola Digitale, ha </a:t>
            </a:r>
            <a:r>
              <a:rPr lang="it-IT" dirty="0" err="1" smtClean="0"/>
              <a:t>normativizzato</a:t>
            </a:r>
            <a:r>
              <a:rPr lang="it-IT" dirty="0" smtClean="0"/>
              <a:t> la necessità di innovare la Scuola Italiana nell’era digitale.</a:t>
            </a:r>
          </a:p>
          <a:p>
            <a:r>
              <a:rPr lang="it-IT" dirty="0" smtClean="0"/>
              <a:t>Da qui la necessità di promuovere il cambiamento nelle istituzioni scolastiche attraverso la rivisitazione della stessa attivazione dei processi di apprendimento.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Emerge quindi una connotazione nuova di ambiente di apprendimento che diventa anche spazio mentale e culturale, organizzativo ed emotivo in cui imperano, secondo la teoria costruttivista le tre </a:t>
            </a:r>
            <a:r>
              <a:rPr lang="it-IT" dirty="0" smtClean="0">
                <a:solidFill>
                  <a:srgbClr val="FF0000"/>
                </a:solidFill>
              </a:rPr>
              <a:t>“C”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C</a:t>
            </a:r>
            <a:r>
              <a:rPr lang="it-IT" dirty="0" smtClean="0"/>
              <a:t>ostruzione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C</a:t>
            </a:r>
            <a:r>
              <a:rPr lang="it-IT" dirty="0" smtClean="0"/>
              <a:t>ontesto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C</a:t>
            </a:r>
            <a:r>
              <a:rPr lang="it-IT" dirty="0" smtClean="0"/>
              <a:t>ollaborazione.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La costruzione delle competenze è caratterizzata da autonomia e autoconsapevolezza delle proprie possibilità grazie all’organizzazione di contesti interattivi e multimediali e </a:t>
            </a:r>
            <a:r>
              <a:rPr lang="it-IT" dirty="0" err="1" smtClean="0"/>
              <a:t>laboratoriali</a:t>
            </a:r>
            <a:r>
              <a:rPr lang="it-IT" dirty="0" smtClean="0"/>
              <a:t> in cui nuove forme di collaborazione tra i discenti consentono di vivere appieno il metodo cooperativo (</a:t>
            </a:r>
            <a:r>
              <a:rPr lang="it-IT" dirty="0" smtClean="0">
                <a:solidFill>
                  <a:srgbClr val="FF0000"/>
                </a:solidFill>
              </a:rPr>
              <a:t>cooperative </a:t>
            </a:r>
            <a:r>
              <a:rPr lang="it-IT" dirty="0" err="1" smtClean="0">
                <a:solidFill>
                  <a:srgbClr val="FF0000"/>
                </a:solidFill>
              </a:rPr>
              <a:t>learning</a:t>
            </a:r>
            <a:r>
              <a:rPr lang="it-IT" dirty="0" smtClean="0"/>
              <a:t>)ove la possibilità di ognuno sono funzionali al raggiungimento di un obiettivo comune e nella valorizzazione delle differenze dei singoli si arriva al successo formativo di tutti.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didattica </a:t>
            </a:r>
            <a:r>
              <a:rPr lang="it-IT" dirty="0" err="1" smtClean="0"/>
              <a:t>laboratoriale</a:t>
            </a:r>
            <a:r>
              <a:rPr lang="it-IT" dirty="0" smtClean="0"/>
              <a:t> </a:t>
            </a:r>
            <a:r>
              <a:rPr lang="it-IT" dirty="0" err="1" smtClean="0"/>
              <a:t>cosi’</a:t>
            </a:r>
            <a:r>
              <a:rPr lang="it-IT" dirty="0" smtClean="0"/>
              <a:t> come richiesta anche dalle ultime disposizioni normative (vedesi legge 107/2015 e decreti attuativi) diventa necessaria per dar vita alla creatività.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Essa si realizza in contesti differenti da quella dell’aula creando luoghi attrezzati e strutturati per l’acquisizione di conoscenze specifiche, pensiamo a quelle linguistiche, scientifiche, artistiche, </a:t>
            </a:r>
            <a:r>
              <a:rPr lang="it-IT" dirty="0" err="1" smtClean="0"/>
              <a:t>giuridico-finanziarie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</TotalTime>
  <Words>425</Words>
  <Application>Microsoft Office PowerPoint</Application>
  <PresentationFormat>Presentazione su schermo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Astro</vt:lpstr>
      <vt:lpstr>L’ambiente di apprendimento.</vt:lpstr>
      <vt:lpstr>Questo è un ambiente di apprendimento?</vt:lpstr>
      <vt:lpstr>Diapositiva 3</vt:lpstr>
      <vt:lpstr>Questa come la possiamo definire?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L’ambiente di apprendimento.</dc:title>
  <dc:creator>Emanuela</dc:creator>
  <cp:lastModifiedBy>Emanuela</cp:lastModifiedBy>
  <cp:revision>12</cp:revision>
  <dcterms:created xsi:type="dcterms:W3CDTF">2021-04-21T16:27:12Z</dcterms:created>
  <dcterms:modified xsi:type="dcterms:W3CDTF">2023-02-12T09:02:21Z</dcterms:modified>
</cp:coreProperties>
</file>