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63" r:id="rId10"/>
    <p:sldId id="264" r:id="rId11"/>
    <p:sldId id="265" r:id="rId12"/>
    <p:sldId id="267" r:id="rId13"/>
    <p:sldId id="266" r:id="rId14"/>
    <p:sldId id="268" r:id="rId15"/>
    <p:sldId id="269" r:id="rId1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62" autoAdjust="0"/>
    <p:restoredTop sz="94660"/>
  </p:normalViewPr>
  <p:slideViewPr>
    <p:cSldViewPr>
      <p:cViewPr varScale="1">
        <p:scale>
          <a:sx n="73" d="100"/>
          <a:sy n="73" d="100"/>
        </p:scale>
        <p:origin x="-10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AEC07CA-BA1B-42E5-B52D-163163860F33}" type="datetimeFigureOut">
              <a:rPr lang="it-IT" smtClean="0"/>
              <a:pPr/>
              <a:t>15/03/2023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425C62B-AC81-4788-8991-1A3F76F797C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C07CA-BA1B-42E5-B52D-163163860F33}" type="datetimeFigureOut">
              <a:rPr lang="it-IT" smtClean="0"/>
              <a:pPr/>
              <a:t>15/03/2023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C62B-AC81-4788-8991-1A3F76F797C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C07CA-BA1B-42E5-B52D-163163860F33}" type="datetimeFigureOut">
              <a:rPr lang="it-IT" smtClean="0"/>
              <a:pPr/>
              <a:t>15/03/2023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C62B-AC81-4788-8991-1A3F76F797C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AEC07CA-BA1B-42E5-B52D-163163860F33}" type="datetimeFigureOut">
              <a:rPr lang="it-IT" smtClean="0"/>
              <a:pPr/>
              <a:t>15/03/2023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425C62B-AC81-4788-8991-1A3F76F797C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AEC07CA-BA1B-42E5-B52D-163163860F33}" type="datetimeFigureOut">
              <a:rPr lang="it-IT" smtClean="0"/>
              <a:pPr/>
              <a:t>15/03/2023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425C62B-AC81-4788-8991-1A3F76F797C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C07CA-BA1B-42E5-B52D-163163860F33}" type="datetimeFigureOut">
              <a:rPr lang="it-IT" smtClean="0"/>
              <a:pPr/>
              <a:t>15/03/2023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C62B-AC81-4788-8991-1A3F76F797C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C07CA-BA1B-42E5-B52D-163163860F33}" type="datetimeFigureOut">
              <a:rPr lang="it-IT" smtClean="0"/>
              <a:pPr/>
              <a:t>15/03/2023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C62B-AC81-4788-8991-1A3F76F797C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AEC07CA-BA1B-42E5-B52D-163163860F33}" type="datetimeFigureOut">
              <a:rPr lang="it-IT" smtClean="0"/>
              <a:pPr/>
              <a:t>15/03/2023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425C62B-AC81-4788-8991-1A3F76F797C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C07CA-BA1B-42E5-B52D-163163860F33}" type="datetimeFigureOut">
              <a:rPr lang="it-IT" smtClean="0"/>
              <a:pPr/>
              <a:t>15/03/2023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C62B-AC81-4788-8991-1A3F76F797C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AEC07CA-BA1B-42E5-B52D-163163860F33}" type="datetimeFigureOut">
              <a:rPr lang="it-IT" smtClean="0"/>
              <a:pPr/>
              <a:t>15/03/2023</a:t>
            </a:fld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425C62B-AC81-4788-8991-1A3F76F797C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AEC07CA-BA1B-42E5-B52D-163163860F33}" type="datetimeFigureOut">
              <a:rPr lang="it-IT" smtClean="0"/>
              <a:pPr/>
              <a:t>15/03/2023</a:t>
            </a:fld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425C62B-AC81-4788-8991-1A3F76F797C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AEC07CA-BA1B-42E5-B52D-163163860F33}" type="datetimeFigureOut">
              <a:rPr lang="it-IT" smtClean="0"/>
              <a:pPr/>
              <a:t>15/03/2023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425C62B-AC81-4788-8991-1A3F76F797C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PCTO </a:t>
            </a:r>
            <a:br>
              <a:rPr lang="it-IT" dirty="0" smtClean="0"/>
            </a:br>
            <a:r>
              <a:rPr lang="it-IT" dirty="0" smtClean="0"/>
              <a:t>I percorsi per le competenze trasversali e per l’orientamento 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Scuola Secondaria di secondo grado</a:t>
            </a:r>
          </a:p>
          <a:p>
            <a:endParaRPr lang="it-IT" dirty="0" smtClean="0"/>
          </a:p>
          <a:p>
            <a:r>
              <a:rPr lang="it-IT" dirty="0" smtClean="0"/>
              <a:t>DS </a:t>
            </a:r>
            <a:r>
              <a:rPr lang="it-IT" dirty="0" err="1" smtClean="0"/>
              <a:t>Lucirino</a:t>
            </a:r>
            <a:r>
              <a:rPr lang="it-IT" dirty="0" smtClean="0"/>
              <a:t> Emanuela Antonella 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Gli obiettivi generali dei PCTO nel sostenere il passaggio dalla Scuola al mondo del Lavoro potremmo riassumerli in:</a:t>
            </a:r>
          </a:p>
          <a:p>
            <a:pPr>
              <a:buNone/>
            </a:pPr>
            <a:r>
              <a:rPr lang="it-IT" dirty="0" smtClean="0"/>
              <a:t>-Aumentare la possibilità di ottenere un lavoro adeguato;</a:t>
            </a:r>
          </a:p>
          <a:p>
            <a:pPr>
              <a:buNone/>
            </a:pPr>
            <a:r>
              <a:rPr lang="it-IT" dirty="0" smtClean="0"/>
              <a:t>-Collegare interessi motivazioni competenze capacità attitudini con quelli che sono i requisiti richiesti dalla professione e dal mondo del lavoro;</a:t>
            </a:r>
          </a:p>
          <a:p>
            <a:pPr>
              <a:buNone/>
            </a:pPr>
            <a:r>
              <a:rPr lang="it-IT" dirty="0" smtClean="0"/>
              <a:t>-Creare una situazione vincente per il ragazzo e i suoi colleghi.</a:t>
            </a:r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Si prevedono nei PCTO come da normativa vigente tre percorsi: </a:t>
            </a:r>
          </a:p>
          <a:p>
            <a:r>
              <a:rPr lang="it-IT" dirty="0" smtClean="0"/>
              <a:t>Aziendale,</a:t>
            </a:r>
          </a:p>
          <a:p>
            <a:r>
              <a:rPr lang="it-IT" dirty="0" smtClean="0"/>
              <a:t>Scolastico,</a:t>
            </a:r>
          </a:p>
          <a:p>
            <a:r>
              <a:rPr lang="it-IT" dirty="0" smtClean="0"/>
              <a:t>Altro (intendendo qui casi eccezionali come nel caso di progetti di istruzione domiciliare), </a:t>
            </a:r>
          </a:p>
          <a:p>
            <a:pPr>
              <a:buNone/>
            </a:pPr>
            <a:r>
              <a:rPr lang="it-IT" dirty="0" smtClean="0"/>
              <a:t>che tengano conto della differente tipologia di scuola ed indirizzo poiché le differenti discipline studiate originano percorsi differenti. 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Sicuramente bisognerà tener conto delle capacità dello studente con disabilità di adattarsi al nuovo ambiente e ai nuovi ritmi di lavoro, si dovrà quindi valutare la capacità di relazionarsi con gli altri. </a:t>
            </a:r>
          </a:p>
          <a:p>
            <a:r>
              <a:rPr lang="it-IT" dirty="0" smtClean="0"/>
              <a:t>Va quindi in maniera preventiva valutata una scelta che sia rispondente possiamo dire al progetto di vita dello studente.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Sarebbe da prediligere l’esperienza in azienda ma esistono anche strutture lavorative protette o assistite. </a:t>
            </a:r>
          </a:p>
          <a:p>
            <a:r>
              <a:rPr lang="it-IT" dirty="0" smtClean="0"/>
              <a:t>Vi è la possibilità inoltre di organizzare i PCTO con scuole vicine proponendo attività diverse chiaramente rispetto all’ordinaria routine scolastica.</a:t>
            </a:r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Relativamente alla figura del tutor interno nominato dal DS potrà essere individuato nel docente di sostegno o nell’assistente educatore, poi ci sarà anche l’individuazione di un tutor esterno aziendale o della struttura ospitante. </a:t>
            </a:r>
          </a:p>
          <a:p>
            <a:r>
              <a:rPr lang="it-IT" dirty="0" smtClean="0"/>
              <a:t>Sicuramente il tutor interno ha il compito di informare il tutor esterno sulle caratteristiche psicofisiche dello studente e sul mondo di rapportarsi con gli altri. </a:t>
            </a:r>
            <a:endParaRPr lang="it-I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Il tutor esterno poi produce un report di valutazione e monitoraggio dei livelli di competenza raggiunti dallo studente con disabilità. </a:t>
            </a:r>
          </a:p>
          <a:p>
            <a:r>
              <a:rPr lang="it-IT" dirty="0" smtClean="0"/>
              <a:t>Tali report sono acquisiti dal Consiglio di classe ai fini della valutazione complessiva dell’intero percorso di alternanza scuola-lavoro dello studente con disabilità. </a:t>
            </a:r>
          </a:p>
          <a:p>
            <a:r>
              <a:rPr lang="it-IT" dirty="0" smtClean="0"/>
              <a:t>Tali dati vanno inseriti poi nella seconda parte della sezione 8.4 del Pei. (Vedi nuovo modello PEI). 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I percorsi per le competenze trasversali e per l’orientamento sono progetti di carattere curricolare che consentono un’integrazione fra la tradizionale formazione d’aula con periodi formativi presso imprese, enti privati o pubblici convenzionati. Per le attività esterne agli studenti in PCTO si applica la normativa sulla Sicurezza ed è prevista la formazione come da D.lgs. N.81/2008. 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I percorsi di alternanza scuola-lavoro offrono la possibilità di testare attitudini e capacità degli studenti del secondo ciclo di istruzione. </a:t>
            </a:r>
          </a:p>
          <a:p>
            <a:r>
              <a:rPr lang="it-IT" dirty="0" smtClean="0"/>
              <a:t>Le finalità previste si riferiscono allo sviluppo delle competenze trasversali e di attitudini orientative. 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La legge 107/2015 ha reso obbligatoria per gli studenti delle scuole secondarie </a:t>
            </a:r>
            <a:r>
              <a:rPr lang="it-IT" dirty="0" smtClean="0">
                <a:solidFill>
                  <a:srgbClr val="FF0000"/>
                </a:solidFill>
              </a:rPr>
              <a:t>l’alternanza scuola lavoro</a:t>
            </a:r>
            <a:r>
              <a:rPr lang="it-IT" dirty="0" smtClean="0"/>
              <a:t> ma, tale possibilità intesa come periodi di tirocinio che non costituiscono rapporto individuale di lavoro, in capo alla responsabilità dell’istituzione scolastica sulla base di convenzioni con imprese o rispettive associazioni o camere di commercio per esempio o enti pubblici e privati anche del terzo settore,  era prevista dalla Riforma Moratti L. 53/2003, art.4.   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Con la </a:t>
            </a:r>
            <a:r>
              <a:rPr lang="it-IT" dirty="0" err="1" smtClean="0"/>
              <a:t>L.n</a:t>
            </a:r>
            <a:r>
              <a:rPr lang="it-IT" dirty="0" smtClean="0"/>
              <a:t> 145 del 30 dicembre 2018 (legge di Bilancio 2019) i percorsi in alternanza scuola-lavoro vengono rinominati PCTO ovvero Percorsi per le competenze trasversali e per l’orientamento. </a:t>
            </a:r>
          </a:p>
          <a:p>
            <a:r>
              <a:rPr lang="it-IT" dirty="0" smtClean="0"/>
              <a:t>A partire dall’</a:t>
            </a:r>
            <a:r>
              <a:rPr lang="it-IT" dirty="0" err="1" smtClean="0"/>
              <a:t>as</a:t>
            </a:r>
            <a:r>
              <a:rPr lang="it-IT" dirty="0" smtClean="0"/>
              <a:t>. 2018/19 vengono attuati in tale misura: </a:t>
            </a:r>
          </a:p>
          <a:p>
            <a:pPr>
              <a:buNone/>
            </a:pPr>
            <a:r>
              <a:rPr lang="it-IT" dirty="0" smtClean="0"/>
              <a:t>non meno di 210 ore nel triennio terminale degli istituti professionali;</a:t>
            </a:r>
          </a:p>
          <a:p>
            <a:pPr>
              <a:buNone/>
            </a:pPr>
            <a:r>
              <a:rPr lang="it-IT" dirty="0" smtClean="0"/>
              <a:t>non meno di 150 ore nel secondo biennio e nell’ultimo anno degli istituti tecnici;</a:t>
            </a:r>
          </a:p>
          <a:p>
            <a:pPr>
              <a:buNone/>
            </a:pPr>
            <a:r>
              <a:rPr lang="it-IT" dirty="0" smtClean="0"/>
              <a:t>non meno di 90 ore nel secondo biennio e nel quinto anno dei licei.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Nel settembre del 2019 con Decreto ministeriale n.774 sono state pubblicate le Linee guida relative ai PCTO.</a:t>
            </a:r>
          </a:p>
          <a:p>
            <a:endParaRPr lang="it-IT" dirty="0" smtClean="0"/>
          </a:p>
          <a:p>
            <a:r>
              <a:rPr lang="it-IT" dirty="0" smtClean="0"/>
              <a:t>Secondo la L. 107/2015 l’alternanza scuola lavoro è resa obbligatoria per tutti gli studenti del triennio del liceo e degli istituti professionali quindi anche per tutti gli studenti con disabilità. 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Per gli studenti con disabilità certificata si terrà conto della condizione psicofisica e del PEI. </a:t>
            </a:r>
          </a:p>
          <a:p>
            <a:r>
              <a:rPr lang="it-IT" dirty="0" smtClean="0"/>
              <a:t>In linea con quanto già stabilito nel </a:t>
            </a:r>
            <a:r>
              <a:rPr lang="it-IT" dirty="0" err="1" smtClean="0"/>
              <a:t>DL</a:t>
            </a:r>
            <a:r>
              <a:rPr lang="it-IT" dirty="0" smtClean="0"/>
              <a:t> n.77/2005 per gli studenti con disabilità si dovrà mirare a promuovere attraverso tali percorsi l’autonomia anche ai fini dell’inserimento nel mondo del lavoro. </a:t>
            </a:r>
          </a:p>
          <a:p>
            <a:r>
              <a:rPr lang="it-IT" dirty="0" smtClean="0"/>
              <a:t>Il </a:t>
            </a:r>
            <a:r>
              <a:rPr lang="it-IT" dirty="0" err="1" smtClean="0"/>
              <a:t>Dlgs</a:t>
            </a:r>
            <a:r>
              <a:rPr lang="it-IT" dirty="0" smtClean="0"/>
              <a:t>. 66/2017, art.7 c.2 precisa che lo svolgimento dei processi per le competenze trasversali e per l’orientamento è volto ad assicurare la partecipazione dei soggetti coinvolti nel progetto di inclusione. 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Ricordiamo che nella Scuola secondaria di secondo grado per come ricordano anche le Linee Guida possiamo avere:</a:t>
            </a:r>
          </a:p>
          <a:p>
            <a:r>
              <a:rPr lang="it-IT" dirty="0" smtClean="0"/>
              <a:t>A. un Pei ordinario;</a:t>
            </a:r>
          </a:p>
          <a:p>
            <a:r>
              <a:rPr lang="it-IT" dirty="0" smtClean="0"/>
              <a:t>B. un Pei personalizzato (con prove equipollenti);</a:t>
            </a:r>
          </a:p>
          <a:p>
            <a:r>
              <a:rPr lang="it-IT" dirty="0" smtClean="0"/>
              <a:t>C. </a:t>
            </a:r>
            <a:r>
              <a:rPr lang="it-IT" smtClean="0"/>
              <a:t>un Pei differenziato</a:t>
            </a:r>
            <a:r>
              <a:rPr lang="it-IT" dirty="0" smtClean="0"/>
              <a:t>. </a:t>
            </a: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Posto il fatto che esistono programmazioni equipollenti o differenziate che vanno a caratterizzare il PEI bisogna precisare che:</a:t>
            </a:r>
          </a:p>
          <a:p>
            <a:pPr>
              <a:buNone/>
            </a:pPr>
            <a:r>
              <a:rPr lang="it-IT" dirty="0" smtClean="0"/>
              <a:t>Se la programmazione è di tipo equipollente alla classe (obiettivi minimi o personalizzati) lo studente perseguirà nei percorsi di alternanza gli stessi obiettivi della classe favorendo insieme all’acquisizione delle competenze: l’autonomia;</a:t>
            </a:r>
          </a:p>
          <a:p>
            <a:pPr>
              <a:buNone/>
            </a:pPr>
            <a:r>
              <a:rPr lang="it-IT" dirty="0" smtClean="0"/>
              <a:t>Se invece la programmazione è di tipo differenziato gli obiettivi dei PCTO si baseranno sull’acquisizione di competenze che possono permettere agli studenti di muoversi in piena autonomia nell’ambito familiare ma anche nel contesto sociale.</a:t>
            </a:r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Univers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123</TotalTime>
  <Words>853</Words>
  <Application>Microsoft Office PowerPoint</Application>
  <PresentationFormat>Presentazione su schermo (4:3)</PresentationFormat>
  <Paragraphs>44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Loggia</vt:lpstr>
      <vt:lpstr>PCTO  I percorsi per le competenze trasversali e per l’orientamento 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PCTO  I percorsi per le competenze trasversali e per l’orientamento</dc:title>
  <dc:creator>Emanuela</dc:creator>
  <cp:lastModifiedBy>Emanuela</cp:lastModifiedBy>
  <cp:revision>35</cp:revision>
  <dcterms:created xsi:type="dcterms:W3CDTF">2023-03-13T13:37:14Z</dcterms:created>
  <dcterms:modified xsi:type="dcterms:W3CDTF">2023-03-15T15:28:22Z</dcterms:modified>
</cp:coreProperties>
</file>